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5.xml" ContentType="application/vnd.openxmlformats-officedocument.drawingml.chartshapes+xml"/>
  <Override PartName="/ppt/charts/chart9.xml" ContentType="application/vnd.openxmlformats-officedocument.drawingml.chart+xml"/>
  <Override PartName="/ppt/drawings/drawing6.xml" ContentType="application/vnd.openxmlformats-officedocument.drawingml.chartshapes+xml"/>
  <Override PartName="/ppt/charts/chart10.xml" ContentType="application/vnd.openxmlformats-officedocument.drawingml.chart+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66"/>
  </p:notesMasterIdLst>
  <p:handoutMasterIdLst>
    <p:handoutMasterId r:id="rId67"/>
  </p:handoutMasterIdLst>
  <p:sldIdLst>
    <p:sldId id="392" r:id="rId2"/>
    <p:sldId id="259" r:id="rId3"/>
    <p:sldId id="260" r:id="rId4"/>
    <p:sldId id="273" r:id="rId5"/>
    <p:sldId id="331" r:id="rId6"/>
    <p:sldId id="368" r:id="rId7"/>
    <p:sldId id="347" r:id="rId8"/>
    <p:sldId id="346" r:id="rId9"/>
    <p:sldId id="369" r:id="rId10"/>
    <p:sldId id="268" r:id="rId11"/>
    <p:sldId id="361" r:id="rId12"/>
    <p:sldId id="333" r:id="rId13"/>
    <p:sldId id="270" r:id="rId14"/>
    <p:sldId id="334" r:id="rId15"/>
    <p:sldId id="335" r:id="rId16"/>
    <p:sldId id="367" r:id="rId17"/>
    <p:sldId id="278" r:id="rId18"/>
    <p:sldId id="336" r:id="rId19"/>
    <p:sldId id="380" r:id="rId20"/>
    <p:sldId id="279" r:id="rId21"/>
    <p:sldId id="339" r:id="rId22"/>
    <p:sldId id="284" r:id="rId23"/>
    <p:sldId id="397" r:id="rId24"/>
    <p:sldId id="272" r:id="rId25"/>
    <p:sldId id="398" r:id="rId26"/>
    <p:sldId id="344" r:id="rId27"/>
    <p:sldId id="362" r:id="rId28"/>
    <p:sldId id="291" r:id="rId29"/>
    <p:sldId id="340" r:id="rId30"/>
    <p:sldId id="383" r:id="rId31"/>
    <p:sldId id="295" r:id="rId32"/>
    <p:sldId id="389" r:id="rId33"/>
    <p:sldId id="390" r:id="rId34"/>
    <p:sldId id="407" r:id="rId35"/>
    <p:sldId id="349" r:id="rId36"/>
    <p:sldId id="301" r:id="rId37"/>
    <p:sldId id="350" r:id="rId38"/>
    <p:sldId id="399" r:id="rId39"/>
    <p:sldId id="400" r:id="rId40"/>
    <p:sldId id="401" r:id="rId41"/>
    <p:sldId id="402" r:id="rId42"/>
    <p:sldId id="352" r:id="rId43"/>
    <p:sldId id="379" r:id="rId44"/>
    <p:sldId id="306" r:id="rId45"/>
    <p:sldId id="309" r:id="rId46"/>
    <p:sldId id="310" r:id="rId47"/>
    <p:sldId id="311" r:id="rId48"/>
    <p:sldId id="387" r:id="rId49"/>
    <p:sldId id="371" r:id="rId50"/>
    <p:sldId id="355" r:id="rId51"/>
    <p:sldId id="316" r:id="rId52"/>
    <p:sldId id="376" r:id="rId53"/>
    <p:sldId id="403" r:id="rId54"/>
    <p:sldId id="360" r:id="rId55"/>
    <p:sldId id="318" r:id="rId56"/>
    <p:sldId id="357" r:id="rId57"/>
    <p:sldId id="370" r:id="rId58"/>
    <p:sldId id="365" r:id="rId59"/>
    <p:sldId id="326" r:id="rId60"/>
    <p:sldId id="396" r:id="rId61"/>
    <p:sldId id="328" r:id="rId62"/>
    <p:sldId id="404" r:id="rId63"/>
    <p:sldId id="366" r:id="rId64"/>
    <p:sldId id="385"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6D3E8D-A315-D242-A90F-69F0693D8355}">
          <p14:sldIdLst>
            <p14:sldId id="392"/>
            <p14:sldId id="259"/>
            <p14:sldId id="260"/>
            <p14:sldId id="273"/>
            <p14:sldId id="331"/>
            <p14:sldId id="368"/>
            <p14:sldId id="347"/>
            <p14:sldId id="346"/>
            <p14:sldId id="369"/>
            <p14:sldId id="268"/>
            <p14:sldId id="361"/>
            <p14:sldId id="333"/>
            <p14:sldId id="270"/>
            <p14:sldId id="334"/>
            <p14:sldId id="335"/>
            <p14:sldId id="367"/>
            <p14:sldId id="278"/>
            <p14:sldId id="336"/>
            <p14:sldId id="380"/>
            <p14:sldId id="279"/>
            <p14:sldId id="339"/>
            <p14:sldId id="284"/>
            <p14:sldId id="397"/>
            <p14:sldId id="272"/>
            <p14:sldId id="398"/>
            <p14:sldId id="344"/>
            <p14:sldId id="362"/>
            <p14:sldId id="291"/>
            <p14:sldId id="340"/>
            <p14:sldId id="383"/>
            <p14:sldId id="295"/>
            <p14:sldId id="389"/>
            <p14:sldId id="390"/>
            <p14:sldId id="407"/>
            <p14:sldId id="349"/>
            <p14:sldId id="301"/>
            <p14:sldId id="350"/>
            <p14:sldId id="399"/>
            <p14:sldId id="400"/>
            <p14:sldId id="401"/>
            <p14:sldId id="402"/>
            <p14:sldId id="352"/>
            <p14:sldId id="379"/>
            <p14:sldId id="306"/>
            <p14:sldId id="309"/>
            <p14:sldId id="310"/>
            <p14:sldId id="311"/>
            <p14:sldId id="387"/>
            <p14:sldId id="371"/>
            <p14:sldId id="355"/>
            <p14:sldId id="316"/>
            <p14:sldId id="376"/>
            <p14:sldId id="403"/>
            <p14:sldId id="360"/>
            <p14:sldId id="318"/>
            <p14:sldId id="357"/>
            <p14:sldId id="370"/>
            <p14:sldId id="365"/>
            <p14:sldId id="326"/>
            <p14:sldId id="396"/>
            <p14:sldId id="328"/>
            <p14:sldId id="404"/>
            <p14:sldId id="366"/>
            <p14:sldId id="385"/>
          </p14:sldIdLst>
        </p14:section>
      </p14:sectionLst>
    </p:ext>
    <p:ext uri="{EFAFB233-063F-42B5-8137-9DF3F51BA10A}">
      <p15:sldGuideLst xmlns:p15="http://schemas.microsoft.com/office/powerpoint/2012/main">
        <p15:guide id="1" orient="horz" pos="3608">
          <p15:clr>
            <a:srgbClr val="A4A3A4"/>
          </p15:clr>
        </p15:guide>
        <p15:guide id="2" pos="286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nimede" initials="G" lastIdx="1" clrIdx="0"/>
  <p:cmAuthor id="1" name="Francis Capelli" initials="FC" lastIdx="0" clrIdx="1">
    <p:extLst>
      <p:ext uri="{19B8F6BF-5375-455C-9EA6-DF929625EA0E}">
        <p15:presenceInfo xmlns:p15="http://schemas.microsoft.com/office/powerpoint/2012/main" userId="b48119139dbf3b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545"/>
    <a:srgbClr val="3F3F3F"/>
    <a:srgbClr val="920D10"/>
    <a:srgbClr val="7B1B2E"/>
    <a:srgbClr val="7C1A1A"/>
    <a:srgbClr val="78111D"/>
    <a:srgbClr val="FFFFFF"/>
    <a:srgbClr val="6E15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6087" autoAdjust="0"/>
  </p:normalViewPr>
  <p:slideViewPr>
    <p:cSldViewPr snapToGrid="0" snapToObjects="1" showGuides="1">
      <p:cViewPr varScale="1">
        <p:scale>
          <a:sx n="110" d="100"/>
          <a:sy n="110" d="100"/>
        </p:scale>
        <p:origin x="1806" y="102"/>
      </p:cViewPr>
      <p:guideLst>
        <p:guide orient="horz" pos="3608"/>
        <p:guide pos="286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mor\Dropbox\AX%20Work\AX%20PPT%20Presentation\charts.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Amor\Dropbox\AX%20Work\AX%20PPT%20Presentation\chart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mor\Dropbox\AX%20Work\AX%20PPT%20Presentation\chart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Amor\Dropbox\AX%20Work\AX%20PPT%20Presentation\chart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Amor\Dropbox\AX%20Work\AX%20PPT%20Presentation\charts.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Amor\Dropbox\AX%20Work\AX%20PPT%20Presentation\charts.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oleObject" Target="file:///C:\Users\Amor\Dropbox\AX%20Work\AX%20PPT%20Presentation\char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mor\Dropbox\AX%20Work\AX%20PPT%20Presentation\charts.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Amor\Dropbox\AX%20Work\AX%20PPT%20Presentation\charts.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Amor\Dropbox\AX%20Work\AX%20PPT%20Presentation\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28575">
              <a:noFill/>
            </a:ln>
            <a:effectLst>
              <a:outerShdw blurRad="190500" sx="102000" sy="102000" algn="ctr" rotWithShape="0">
                <a:prstClr val="black">
                  <a:alpha val="20000"/>
                </a:prstClr>
              </a:outerShdw>
            </a:effectLst>
          </c:spPr>
          <c:dPt>
            <c:idx val="0"/>
            <c:bubble3D val="0"/>
            <c:spPr>
              <a:solidFill>
                <a:srgbClr val="6E1527"/>
              </a:solidFill>
              <a:ln w="28575">
                <a:noFill/>
              </a:ln>
              <a:effectLst>
                <a:outerShdw blurRad="190500" sx="102000" sy="102000" algn="ctr" rotWithShape="0">
                  <a:prstClr val="black">
                    <a:alpha val="20000"/>
                  </a:prstClr>
                </a:outerShdw>
              </a:effectLst>
              <a:sp3d/>
            </c:spPr>
            <c:extLst>
              <c:ext xmlns:c16="http://schemas.microsoft.com/office/drawing/2014/chart" uri="{C3380CC4-5D6E-409C-BE32-E72D297353CC}">
                <c16:uniqueId val="{00000001-0D56-4FBB-868A-DF9AE3F86F25}"/>
              </c:ext>
            </c:extLst>
          </c:dPt>
          <c:dPt>
            <c:idx val="1"/>
            <c:bubble3D val="0"/>
            <c:spPr>
              <a:solidFill>
                <a:srgbClr val="FF9C4B"/>
              </a:solidFill>
              <a:ln w="28575">
                <a:noFill/>
              </a:ln>
              <a:effectLst>
                <a:outerShdw blurRad="190500" sx="102000" sy="102000" algn="ctr" rotWithShape="0">
                  <a:prstClr val="black">
                    <a:alpha val="20000"/>
                  </a:prstClr>
                </a:outerShdw>
              </a:effectLst>
              <a:sp3d/>
            </c:spPr>
            <c:extLst>
              <c:ext xmlns:c16="http://schemas.microsoft.com/office/drawing/2014/chart" uri="{C3380CC4-5D6E-409C-BE32-E72D297353CC}">
                <c16:uniqueId val="{00000003-0D56-4FBB-868A-DF9AE3F86F25}"/>
              </c:ext>
            </c:extLst>
          </c:dPt>
          <c:dPt>
            <c:idx val="2"/>
            <c:bubble3D val="0"/>
            <c:spPr>
              <a:solidFill>
                <a:schemeClr val="accent3"/>
              </a:solidFill>
              <a:ln w="28575">
                <a:noFill/>
              </a:ln>
              <a:effectLst>
                <a:outerShdw blurRad="190500" sx="102000" sy="102000" algn="ctr" rotWithShape="0">
                  <a:prstClr val="black">
                    <a:alpha val="20000"/>
                  </a:prstClr>
                </a:outerShdw>
              </a:effectLst>
              <a:sp3d/>
            </c:spPr>
            <c:extLst>
              <c:ext xmlns:c16="http://schemas.microsoft.com/office/drawing/2014/chart" uri="{C3380CC4-5D6E-409C-BE32-E72D297353CC}">
                <c16:uniqueId val="{00000005-0D56-4FBB-868A-DF9AE3F86F25}"/>
              </c:ext>
            </c:extLst>
          </c:dPt>
          <c:dPt>
            <c:idx val="3"/>
            <c:bubble3D val="0"/>
            <c:spPr>
              <a:solidFill>
                <a:schemeClr val="accent4"/>
              </a:solidFill>
              <a:ln w="28575">
                <a:noFill/>
              </a:ln>
              <a:effectLst>
                <a:outerShdw blurRad="190500" sx="102000" sy="102000" algn="ctr" rotWithShape="0">
                  <a:prstClr val="black">
                    <a:alpha val="20000"/>
                  </a:prstClr>
                </a:outerShdw>
              </a:effectLst>
              <a:sp3d/>
            </c:spPr>
            <c:extLst>
              <c:ext xmlns:c16="http://schemas.microsoft.com/office/drawing/2014/chart" uri="{C3380CC4-5D6E-409C-BE32-E72D297353CC}">
                <c16:uniqueId val="{00000007-0D56-4FBB-868A-DF9AE3F86F25}"/>
              </c:ext>
            </c:extLst>
          </c:dPt>
          <c:dPt>
            <c:idx val="4"/>
            <c:bubble3D val="0"/>
            <c:spPr>
              <a:solidFill>
                <a:schemeClr val="accent5"/>
              </a:solidFill>
              <a:ln w="28575">
                <a:noFill/>
              </a:ln>
              <a:effectLst>
                <a:outerShdw blurRad="190500" sx="102000" sy="102000" algn="ctr" rotWithShape="0">
                  <a:prstClr val="black">
                    <a:alpha val="20000"/>
                  </a:prstClr>
                </a:outerShdw>
              </a:effectLst>
              <a:sp3d/>
            </c:spPr>
            <c:extLst>
              <c:ext xmlns:c16="http://schemas.microsoft.com/office/drawing/2014/chart" uri="{C3380CC4-5D6E-409C-BE32-E72D297353CC}">
                <c16:uniqueId val="{00000009-0D56-4FBB-868A-DF9AE3F86F25}"/>
              </c:ext>
            </c:extLst>
          </c:dPt>
          <c:dPt>
            <c:idx val="5"/>
            <c:bubble3D val="0"/>
            <c:spPr>
              <a:solidFill>
                <a:srgbClr val="F8FB85"/>
              </a:solidFill>
              <a:ln w="28575">
                <a:noFill/>
              </a:ln>
              <a:effectLst>
                <a:outerShdw blurRad="190500" sx="102000" sy="102000" algn="ctr" rotWithShape="0">
                  <a:prstClr val="black">
                    <a:alpha val="20000"/>
                  </a:prstClr>
                </a:outerShdw>
              </a:effectLst>
              <a:sp3d/>
            </c:spPr>
            <c:extLst>
              <c:ext xmlns:c16="http://schemas.microsoft.com/office/drawing/2014/chart" uri="{C3380CC4-5D6E-409C-BE32-E72D297353CC}">
                <c16:uniqueId val="{0000000B-0D56-4FBB-868A-DF9AE3F86F25}"/>
              </c:ext>
            </c:extLst>
          </c:dPt>
          <c:dPt>
            <c:idx val="6"/>
            <c:bubble3D val="0"/>
            <c:spPr>
              <a:solidFill>
                <a:schemeClr val="accent1">
                  <a:lumMod val="60000"/>
                </a:schemeClr>
              </a:solidFill>
              <a:ln w="28575">
                <a:noFill/>
              </a:ln>
              <a:effectLst>
                <a:outerShdw blurRad="190500" sx="102000" sy="102000" algn="ctr" rotWithShape="0">
                  <a:prstClr val="black">
                    <a:alpha val="20000"/>
                  </a:prstClr>
                </a:outerShdw>
              </a:effectLst>
              <a:sp3d/>
            </c:spPr>
            <c:extLst>
              <c:ext xmlns:c16="http://schemas.microsoft.com/office/drawing/2014/chart" uri="{C3380CC4-5D6E-409C-BE32-E72D297353CC}">
                <c16:uniqueId val="{0000000D-0D56-4FBB-868A-DF9AE3F86F25}"/>
              </c:ext>
            </c:extLst>
          </c:dPt>
          <c:cat>
            <c:strRef>
              <c:f>'AX Book'!$A$52:$A$58</c:f>
              <c:strCache>
                <c:ptCount val="7"/>
                <c:pt idx="0">
                  <c:v>Mono-Esterified Astaxanthin 87.01%</c:v>
                </c:pt>
                <c:pt idx="1">
                  <c:v>Di-Esterified Astaxanthin 8.7%</c:v>
                </c:pt>
                <c:pt idx="2">
                  <c:v>Free Astaxanthin 1.16%</c:v>
                </c:pt>
                <c:pt idx="3">
                  <c:v>Lutein 0.64%</c:v>
                </c:pt>
                <c:pt idx="4">
                  <c:v>Zeaxanthin 0.71%</c:v>
                </c:pt>
                <c:pt idx="5">
                  <c:v>Canthaxanthin 0.95%</c:v>
                </c:pt>
                <c:pt idx="6">
                  <c:v>Beta-carotene 0.83%</c:v>
                </c:pt>
              </c:strCache>
            </c:strRef>
          </c:cat>
          <c:val>
            <c:numRef>
              <c:f>'AX Book'!$B$52:$B$58</c:f>
              <c:numCache>
                <c:formatCode>0.00%</c:formatCode>
                <c:ptCount val="7"/>
                <c:pt idx="0">
                  <c:v>0.87009999999999998</c:v>
                </c:pt>
                <c:pt idx="1">
                  <c:v>8.6999999999999994E-2</c:v>
                </c:pt>
                <c:pt idx="2">
                  <c:v>1.1599999999999999E-2</c:v>
                </c:pt>
                <c:pt idx="3">
                  <c:v>6.4000000000000003E-3</c:v>
                </c:pt>
                <c:pt idx="4">
                  <c:v>7.1000000000000004E-3</c:v>
                </c:pt>
                <c:pt idx="5">
                  <c:v>9.4999999999999998E-3</c:v>
                </c:pt>
                <c:pt idx="6">
                  <c:v>8.3000000000000001E-3</c:v>
                </c:pt>
              </c:numCache>
            </c:numRef>
          </c:val>
          <c:extLst>
            <c:ext xmlns:c16="http://schemas.microsoft.com/office/drawing/2014/chart" uri="{C3380CC4-5D6E-409C-BE32-E72D297353CC}">
              <c16:uniqueId val="{0000000E-0D56-4FBB-868A-DF9AE3F86F25}"/>
            </c:ext>
          </c:extLst>
        </c:ser>
        <c:dLbls>
          <c:showLegendKey val="0"/>
          <c:showVal val="0"/>
          <c:showCatName val="0"/>
          <c:showSerName val="0"/>
          <c:showPercent val="0"/>
          <c:showBubbleSize val="0"/>
          <c:showLeaderLines val="1"/>
        </c:dLbls>
        <c:firstSliceAng val="0"/>
        <c:holeSize val="50"/>
      </c:doughnutChart>
      <c:spPr>
        <a:noFill/>
        <a:ln>
          <a:noFill/>
        </a:ln>
        <a:effectLst/>
        <a:sp3d/>
      </c:spPr>
    </c:plotArea>
    <c:legend>
      <c:legendPos val="r"/>
      <c:layout>
        <c:manualLayout>
          <c:xMode val="edge"/>
          <c:yMode val="edge"/>
          <c:x val="0.54419532469354481"/>
          <c:y val="0.2467003885627102"/>
          <c:w val="0.43602914613401611"/>
          <c:h val="0.63909697875904503"/>
        </c:manualLayout>
      </c:layout>
      <c:overlay val="0"/>
    </c:legend>
    <c:plotVisOnly val="1"/>
    <c:dispBlanksAs val="gap"/>
    <c:showDLblsOverMax val="0"/>
  </c:chart>
  <c:spPr>
    <a:noFill/>
    <a:ln w="3175" cap="flat" cmpd="sng" algn="ctr">
      <a:noFill/>
      <a:round/>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185560840744901"/>
          <c:y val="0.29025679998635001"/>
          <c:w val="0.76661712119618697"/>
          <c:h val="0.51868921192881501"/>
        </c:manualLayout>
      </c:layout>
      <c:barChart>
        <c:barDir val="col"/>
        <c:grouping val="stacked"/>
        <c:varyColors val="0"/>
        <c:ser>
          <c:idx val="0"/>
          <c:order val="0"/>
          <c:tx>
            <c:strRef>
              <c:f>PPT!$A$133</c:f>
              <c:strCache>
                <c:ptCount val="1"/>
                <c:pt idx="0">
                  <c:v>% increase</c:v>
                </c:pt>
              </c:strCache>
            </c:strRef>
          </c:tx>
          <c:spPr>
            <a:solidFill>
              <a:srgbClr val="76101D"/>
            </a:solidFill>
          </c:spPr>
          <c:invertIfNegative val="0"/>
          <c:dLbls>
            <c:dLbl>
              <c:idx val="0"/>
              <c:layout>
                <c:manualLayout>
                  <c:x val="-8.1462932395336704E-4"/>
                  <c:y val="4.0980876362653402E-3"/>
                </c:manualLayout>
              </c:layout>
              <c:spPr>
                <a:noFill/>
                <a:ln>
                  <a:noFill/>
                  <a:round/>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F4E-4F36-910D-70DE0CBA41C3}"/>
                </c:ext>
              </c:extLst>
            </c:dLbl>
            <c:dLbl>
              <c:idx val="1"/>
              <c:layout>
                <c:manualLayout>
                  <c:x val="0"/>
                  <c:y val="7.2809985287509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4E-4F36-910D-70DE0CBA41C3}"/>
                </c:ext>
              </c:extLst>
            </c:dLbl>
            <c:dLbl>
              <c:idx val="2"/>
              <c:layout>
                <c:manualLayout>
                  <c:x val="0"/>
                  <c:y val="7.1244508616419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4E-4F36-910D-70DE0CBA41C3}"/>
                </c:ext>
              </c:extLst>
            </c:dLbl>
            <c:dLbl>
              <c:idx val="3"/>
              <c:layout>
                <c:manualLayout>
                  <c:x val="3.8816096821404798E-3"/>
                  <c:y val="6.8393267571381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4E-4F36-910D-70DE0CBA41C3}"/>
                </c:ext>
              </c:extLst>
            </c:dLbl>
            <c:spPr>
              <a:noFill/>
              <a:ln>
                <a:noFill/>
                <a:round/>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PPT!$B$132:$E$132</c:f>
              <c:strCache>
                <c:ptCount val="4"/>
                <c:pt idx="0">
                  <c:v>1.8mg</c:v>
                </c:pt>
                <c:pt idx="1">
                  <c:v>3.6mg</c:v>
                </c:pt>
                <c:pt idx="2">
                  <c:v>14.4mg</c:v>
                </c:pt>
                <c:pt idx="3">
                  <c:v>21.6mg</c:v>
                </c:pt>
              </c:strCache>
            </c:strRef>
          </c:cat>
          <c:val>
            <c:numRef>
              <c:f>PPT!$B$133:$E$133</c:f>
              <c:numCache>
                <c:formatCode>0%</c:formatCode>
                <c:ptCount val="4"/>
                <c:pt idx="0">
                  <c:v>0.05</c:v>
                </c:pt>
                <c:pt idx="1">
                  <c:v>0.26</c:v>
                </c:pt>
                <c:pt idx="2">
                  <c:v>0.42</c:v>
                </c:pt>
                <c:pt idx="3">
                  <c:v>0.31</c:v>
                </c:pt>
              </c:numCache>
            </c:numRef>
          </c:val>
          <c:extLst>
            <c:ext xmlns:c16="http://schemas.microsoft.com/office/drawing/2014/chart" uri="{C3380CC4-5D6E-409C-BE32-E72D297353CC}">
              <c16:uniqueId val="{00000004-CF4E-4F36-910D-70DE0CBA41C3}"/>
            </c:ext>
          </c:extLst>
        </c:ser>
        <c:dLbls>
          <c:showLegendKey val="0"/>
          <c:showVal val="1"/>
          <c:showCatName val="0"/>
          <c:showSerName val="0"/>
          <c:showPercent val="0"/>
          <c:showBubbleSize val="0"/>
        </c:dLbls>
        <c:gapWidth val="73"/>
        <c:overlap val="100"/>
        <c:axId val="1780664384"/>
        <c:axId val="1780677440"/>
      </c:barChart>
      <c:catAx>
        <c:axId val="1780664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780677440"/>
        <c:crosses val="autoZero"/>
        <c:auto val="1"/>
        <c:lblAlgn val="ctr"/>
        <c:lblOffset val="100"/>
        <c:noMultiLvlLbl val="0"/>
      </c:catAx>
      <c:valAx>
        <c:axId val="1780677440"/>
        <c:scaling>
          <c:orientation val="minMax"/>
          <c:min val="0"/>
        </c:scaling>
        <c:delete val="0"/>
        <c:axPos val="l"/>
        <c:majorGridlines>
          <c:spPr>
            <a:ln w="9525">
              <a:solidFill>
                <a:schemeClr val="bg1">
                  <a:lumMod val="50000"/>
                </a:schemeClr>
              </a:solidFill>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sz="800" dirty="0">
                    <a:solidFill>
                      <a:sysClr val="windowText" lastClr="000000"/>
                    </a:solidFill>
                    <a:latin typeface="+mn-lt"/>
                    <a:cs typeface="Avenir Book"/>
                  </a:rPr>
                  <a:t>% Increase in Oxidation Lag Time</a:t>
                </a:r>
              </a:p>
            </c:rich>
          </c:tx>
          <c:layout>
            <c:manualLayout>
              <c:xMode val="edge"/>
              <c:yMode val="edge"/>
              <c:x val="1.98885844441309E-2"/>
              <c:y val="0.14887764132860301"/>
            </c:manualLayout>
          </c:layout>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1780664384"/>
        <c:crosses val="autoZero"/>
        <c:crossBetween val="between"/>
      </c:valAx>
      <c:spPr>
        <a:noFill/>
        <a:ln>
          <a:noFill/>
        </a:ln>
        <a:effectLst/>
        <a:sp3d/>
      </c:spPr>
    </c:plotArea>
    <c:plotVisOnly val="1"/>
    <c:dispBlanksAs val="gap"/>
    <c:showDLblsOverMax val="0"/>
  </c:chart>
  <c:spPr>
    <a:noFill/>
    <a:ln w="6350" cap="flat" cmpd="sng" algn="ctr">
      <a:noFill/>
      <a:round/>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51707518968564"/>
          <c:y val="6.07856182184549E-2"/>
          <c:w val="0.84553908861614735"/>
          <c:h val="0.80818417215600979"/>
        </c:manualLayout>
      </c:layout>
      <c:barChart>
        <c:barDir val="col"/>
        <c:grouping val="stacked"/>
        <c:varyColors val="0"/>
        <c:ser>
          <c:idx val="0"/>
          <c:order val="0"/>
          <c:spPr>
            <a:solidFill>
              <a:srgbClr val="76101D"/>
            </a:solidFill>
          </c:spPr>
          <c:invertIfNegative val="0"/>
          <c:dPt>
            <c:idx val="0"/>
            <c:invertIfNegative val="0"/>
            <c:bubble3D val="0"/>
            <c:spPr>
              <a:solidFill>
                <a:srgbClr val="76101D"/>
              </a:solidFill>
              <a:ln>
                <a:noFill/>
              </a:ln>
            </c:spPr>
            <c:extLst>
              <c:ext xmlns:c16="http://schemas.microsoft.com/office/drawing/2014/chart" uri="{C3380CC4-5D6E-409C-BE32-E72D297353CC}">
                <c16:uniqueId val="{00000001-3002-4F5A-9894-5AB1B72BA004}"/>
              </c:ext>
            </c:extLst>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Beauty!$B$48:$B$52</c:f>
              <c:strCache>
                <c:ptCount val="5"/>
                <c:pt idx="0">
                  <c:v>Depression</c:v>
                </c:pt>
                <c:pt idx="1">
                  <c:v>Mental Fatigue</c:v>
                </c:pt>
                <c:pt idx="2">
                  <c:v>Confusion</c:v>
                </c:pt>
                <c:pt idx="3">
                  <c:v>Tension</c:v>
                </c:pt>
                <c:pt idx="4">
                  <c:v>Anger</c:v>
                </c:pt>
              </c:strCache>
            </c:strRef>
          </c:cat>
          <c:val>
            <c:numRef>
              <c:f>Beauty!$C$48:$C$52</c:f>
              <c:numCache>
                <c:formatCode>0%</c:formatCode>
                <c:ptCount val="5"/>
                <c:pt idx="0">
                  <c:v>0.56999999999999995</c:v>
                </c:pt>
                <c:pt idx="1">
                  <c:v>0.36</c:v>
                </c:pt>
                <c:pt idx="2">
                  <c:v>0.28000000000000003</c:v>
                </c:pt>
                <c:pt idx="3">
                  <c:v>0.2</c:v>
                </c:pt>
                <c:pt idx="4">
                  <c:v>0.12</c:v>
                </c:pt>
              </c:numCache>
            </c:numRef>
          </c:val>
          <c:extLst>
            <c:ext xmlns:c16="http://schemas.microsoft.com/office/drawing/2014/chart" uri="{C3380CC4-5D6E-409C-BE32-E72D297353CC}">
              <c16:uniqueId val="{00000002-3002-4F5A-9894-5AB1B72BA004}"/>
            </c:ext>
          </c:extLst>
        </c:ser>
        <c:ser>
          <c:idx val="1"/>
          <c:order val="1"/>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Beauty!$B$48:$B$52</c:f>
              <c:strCache>
                <c:ptCount val="5"/>
                <c:pt idx="0">
                  <c:v>Depression</c:v>
                </c:pt>
                <c:pt idx="1">
                  <c:v>Mental Fatigue</c:v>
                </c:pt>
                <c:pt idx="2">
                  <c:v>Confusion</c:v>
                </c:pt>
                <c:pt idx="3">
                  <c:v>Tension</c:v>
                </c:pt>
                <c:pt idx="4">
                  <c:v>Anger</c:v>
                </c:pt>
              </c:strCache>
            </c:strRef>
          </c:cat>
          <c:val>
            <c:numRef>
              <c:f>Beauty!$D$48:$D$52</c:f>
              <c:numCache>
                <c:formatCode>General</c:formatCode>
                <c:ptCount val="5"/>
              </c:numCache>
            </c:numRef>
          </c:val>
          <c:extLst>
            <c:ext xmlns:c16="http://schemas.microsoft.com/office/drawing/2014/chart" uri="{C3380CC4-5D6E-409C-BE32-E72D297353CC}">
              <c16:uniqueId val="{00000003-3002-4F5A-9894-5AB1B72BA004}"/>
            </c:ext>
          </c:extLst>
        </c:ser>
        <c:dLbls>
          <c:showLegendKey val="0"/>
          <c:showVal val="1"/>
          <c:showCatName val="0"/>
          <c:showSerName val="0"/>
          <c:showPercent val="0"/>
          <c:showBubbleSize val="0"/>
        </c:dLbls>
        <c:gapWidth val="75"/>
        <c:overlap val="100"/>
        <c:axId val="1778283824"/>
        <c:axId val="1778274032"/>
      </c:barChart>
      <c:catAx>
        <c:axId val="1778283824"/>
        <c:scaling>
          <c:orientation val="minMax"/>
        </c:scaling>
        <c:delete val="0"/>
        <c:axPos val="b"/>
        <c:numFmt formatCode="General" sourceLinked="0"/>
        <c:majorTickMark val="none"/>
        <c:minorTickMark val="none"/>
        <c:tickLblPos val="nextTo"/>
        <c:txPr>
          <a:bodyPr anchor="ctr" anchorCtr="1"/>
          <a:lstStyle/>
          <a:p>
            <a:pPr>
              <a:defRPr strike="noStrike" cap="none" baseline="0">
                <a:latin typeface="+mn-lt"/>
              </a:defRPr>
            </a:pPr>
            <a:endParaRPr lang="en-US"/>
          </a:p>
        </c:txPr>
        <c:crossAx val="1778274032"/>
        <c:crosses val="autoZero"/>
        <c:auto val="1"/>
        <c:lblAlgn val="ctr"/>
        <c:lblOffset val="100"/>
        <c:noMultiLvlLbl val="0"/>
      </c:catAx>
      <c:valAx>
        <c:axId val="1778274032"/>
        <c:scaling>
          <c:orientation val="minMax"/>
        </c:scaling>
        <c:delete val="0"/>
        <c:axPos val="l"/>
        <c:numFmt formatCode="0%" sourceLinked="1"/>
        <c:majorTickMark val="none"/>
        <c:minorTickMark val="none"/>
        <c:tickLblPos val="nextTo"/>
        <c:crossAx val="1778283824"/>
        <c:crosses val="autoZero"/>
        <c:crossBetween val="between"/>
      </c:valAx>
    </c:plotArea>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876422186872203E-2"/>
          <c:y val="4.2989082179189703E-2"/>
          <c:w val="0.90624478521304996"/>
          <c:h val="0.79344436025423704"/>
        </c:manualLayout>
      </c:layout>
      <c:barChart>
        <c:barDir val="col"/>
        <c:grouping val="clustered"/>
        <c:varyColors val="0"/>
        <c:ser>
          <c:idx val="0"/>
          <c:order val="0"/>
          <c:spPr>
            <a:solidFill>
              <a:schemeClr val="bg1">
                <a:lumMod val="65000"/>
              </a:schemeClr>
            </a:solidFill>
            <a:ln>
              <a:noFill/>
            </a:ln>
            <a:effectLst/>
            <a:sp3d/>
          </c:spPr>
          <c:invertIfNegative val="0"/>
          <c:dPt>
            <c:idx val="0"/>
            <c:invertIfNegative val="0"/>
            <c:bubble3D val="0"/>
            <c:spPr>
              <a:solidFill>
                <a:srgbClr val="8C1A31"/>
              </a:solidFill>
              <a:ln>
                <a:noFill/>
              </a:ln>
              <a:effectLst/>
              <a:sp3d/>
            </c:spPr>
            <c:extLst>
              <c:ext xmlns:c16="http://schemas.microsoft.com/office/drawing/2014/chart" uri="{C3380CC4-5D6E-409C-BE32-E72D297353CC}">
                <c16:uniqueId val="{00000001-C35B-47E3-A100-33B39E5B8B59}"/>
              </c:ext>
            </c:extLst>
          </c:dPt>
          <c:dPt>
            <c:idx val="1"/>
            <c:invertIfNegative val="0"/>
            <c:bubble3D val="0"/>
            <c:spPr>
              <a:solidFill>
                <a:srgbClr val="FFFF00"/>
              </a:solidFill>
              <a:ln>
                <a:noFill/>
              </a:ln>
              <a:effectLst/>
              <a:sp3d/>
            </c:spPr>
            <c:extLst>
              <c:ext xmlns:c16="http://schemas.microsoft.com/office/drawing/2014/chart" uri="{C3380CC4-5D6E-409C-BE32-E72D297353CC}">
                <c16:uniqueId val="{00000003-C35B-47E3-A100-33B39E5B8B59}"/>
              </c:ext>
            </c:extLst>
          </c:dPt>
          <c:dPt>
            <c:idx val="2"/>
            <c:invertIfNegative val="0"/>
            <c:bubble3D val="0"/>
            <c:spPr>
              <a:solidFill>
                <a:schemeClr val="accent3">
                  <a:lumMod val="60000"/>
                  <a:lumOff val="40000"/>
                </a:schemeClr>
              </a:solidFill>
              <a:ln>
                <a:noFill/>
              </a:ln>
              <a:effectLst/>
              <a:sp3d/>
            </c:spPr>
            <c:extLst>
              <c:ext xmlns:c16="http://schemas.microsoft.com/office/drawing/2014/chart" uri="{C3380CC4-5D6E-409C-BE32-E72D297353CC}">
                <c16:uniqueId val="{00000005-C35B-47E3-A100-33B39E5B8B59}"/>
              </c:ext>
            </c:extLst>
          </c:dPt>
          <c:dPt>
            <c:idx val="3"/>
            <c:invertIfNegative val="0"/>
            <c:bubble3D val="0"/>
            <c:spPr>
              <a:solidFill>
                <a:schemeClr val="accent4">
                  <a:lumMod val="40000"/>
                  <a:lumOff val="60000"/>
                </a:schemeClr>
              </a:solidFill>
              <a:ln>
                <a:noFill/>
              </a:ln>
              <a:effectLst/>
              <a:sp3d/>
            </c:spPr>
            <c:extLst>
              <c:ext xmlns:c16="http://schemas.microsoft.com/office/drawing/2014/chart" uri="{C3380CC4-5D6E-409C-BE32-E72D297353CC}">
                <c16:uniqueId val="{00000007-C35B-47E3-A100-33B39E5B8B59}"/>
              </c:ext>
            </c:extLst>
          </c:dPt>
          <c:dPt>
            <c:idx val="4"/>
            <c:invertIfNegative val="0"/>
            <c:bubble3D val="0"/>
            <c:spPr>
              <a:solidFill>
                <a:srgbClr val="FDA627"/>
              </a:solidFill>
              <a:ln>
                <a:noFill/>
              </a:ln>
              <a:effectLst/>
              <a:sp3d/>
            </c:spPr>
            <c:extLst>
              <c:ext xmlns:c16="http://schemas.microsoft.com/office/drawing/2014/chart" uri="{C3380CC4-5D6E-409C-BE32-E72D297353CC}">
                <c16:uniqueId val="{00000009-C35B-47E3-A100-33B39E5B8B5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'AX Book'!$G$4:$G$8</c:f>
              <c:strCache>
                <c:ptCount val="5"/>
                <c:pt idx="0">
                  <c:v>Astaxanthin</c:v>
                </c:pt>
                <c:pt idx="1">
                  <c:v>Alpha Lipoic Acid</c:v>
                </c:pt>
                <c:pt idx="2">
                  <c:v>Green Tea Catechins</c:v>
                </c:pt>
                <c:pt idx="3">
                  <c:v>Coenzyme Q10</c:v>
                </c:pt>
                <c:pt idx="4">
                  <c:v>Vitamin C</c:v>
                </c:pt>
              </c:strCache>
            </c:strRef>
          </c:cat>
          <c:val>
            <c:numRef>
              <c:f>'AX Book'!$H$4:$H$8</c:f>
              <c:numCache>
                <c:formatCode>General</c:formatCode>
                <c:ptCount val="5"/>
                <c:pt idx="0">
                  <c:v>1000</c:v>
                </c:pt>
                <c:pt idx="1">
                  <c:v>13</c:v>
                </c:pt>
                <c:pt idx="2">
                  <c:v>2</c:v>
                </c:pt>
                <c:pt idx="3">
                  <c:v>1.25</c:v>
                </c:pt>
                <c:pt idx="4">
                  <c:v>0.16700000000000001</c:v>
                </c:pt>
              </c:numCache>
            </c:numRef>
          </c:val>
          <c:extLst>
            <c:ext xmlns:c16="http://schemas.microsoft.com/office/drawing/2014/chart" uri="{C3380CC4-5D6E-409C-BE32-E72D297353CC}">
              <c16:uniqueId val="{0000000A-C35B-47E3-A100-33B39E5B8B59}"/>
            </c:ext>
          </c:extLst>
        </c:ser>
        <c:dLbls>
          <c:showLegendKey val="0"/>
          <c:showVal val="1"/>
          <c:showCatName val="0"/>
          <c:showSerName val="0"/>
          <c:showPercent val="0"/>
          <c:showBubbleSize val="0"/>
        </c:dLbls>
        <c:gapWidth val="75"/>
        <c:axId val="1778275664"/>
        <c:axId val="1778274576"/>
      </c:barChart>
      <c:catAx>
        <c:axId val="1778275664"/>
        <c:scaling>
          <c:orientation val="minMax"/>
        </c:scaling>
        <c:delete val="0"/>
        <c:axPos val="b"/>
        <c:numFmt formatCode="General" sourceLinked="1"/>
        <c:majorTickMark val="none"/>
        <c:minorTickMark val="none"/>
        <c:tickLblPos val="nextTo"/>
        <c:spPr>
          <a:noFill/>
          <a:ln>
            <a:noFill/>
          </a:ln>
          <a:effectLst/>
        </c:spPr>
        <c:txPr>
          <a:bodyPr rot="0"/>
          <a:lstStyle/>
          <a:p>
            <a:pPr>
              <a:defRPr/>
            </a:pPr>
            <a:endParaRPr lang="en-US"/>
          </a:p>
        </c:txPr>
        <c:crossAx val="1778274576"/>
        <c:crosses val="autoZero"/>
        <c:auto val="0"/>
        <c:lblAlgn val="ctr"/>
        <c:lblOffset val="100"/>
        <c:tickLblSkip val="1"/>
        <c:noMultiLvlLbl val="0"/>
      </c:catAx>
      <c:valAx>
        <c:axId val="1778274576"/>
        <c:scaling>
          <c:orientation val="minMax"/>
        </c:scaling>
        <c:delete val="0"/>
        <c:axPos val="l"/>
        <c:numFmt formatCode="General" sourceLinked="1"/>
        <c:majorTickMark val="none"/>
        <c:minorTickMark val="none"/>
        <c:tickLblPos val="nextTo"/>
        <c:spPr>
          <a:noFill/>
          <a:effectLst/>
        </c:spPr>
        <c:txPr>
          <a:bodyPr rot="-60000000" vert="horz"/>
          <a:lstStyle/>
          <a:p>
            <a:pPr>
              <a:defRPr/>
            </a:pPr>
            <a:endParaRPr lang="en-US"/>
          </a:p>
        </c:txPr>
        <c:crossAx val="1778275664"/>
        <c:crossesAt val="1"/>
        <c:crossBetween val="between"/>
      </c:valAx>
      <c:spPr>
        <a:noFill/>
        <a:ln>
          <a:noFill/>
        </a:ln>
        <a:effectLst/>
        <a:sp3d/>
      </c:spPr>
    </c:plotArea>
    <c:plotVisOnly val="1"/>
    <c:dispBlanksAs val="gap"/>
    <c:showDLblsOverMax val="0"/>
  </c:chart>
  <c:spPr>
    <a:noFill/>
    <a:ln w="3175" cap="flat" cmpd="sng" algn="ctr">
      <a:noFill/>
      <a:round/>
    </a:ln>
    <a:effectLst/>
  </c:spPr>
  <c:txPr>
    <a:bodyPr/>
    <a:lstStyle/>
    <a:p>
      <a:pPr>
        <a:defRPr u="none" strike="noStrike" cap="none"/>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544620388176436E-2"/>
          <c:y val="6.2589297274968633E-2"/>
          <c:w val="0.87762839200130605"/>
          <c:h val="0.73705774747525887"/>
        </c:manualLayout>
      </c:layout>
      <c:barChart>
        <c:barDir val="col"/>
        <c:grouping val="clustered"/>
        <c:varyColors val="0"/>
        <c:ser>
          <c:idx val="0"/>
          <c:order val="0"/>
          <c:spPr>
            <a:solidFill>
              <a:schemeClr val="bg1">
                <a:lumMod val="65000"/>
              </a:schemeClr>
            </a:solidFill>
            <a:ln>
              <a:noFill/>
            </a:ln>
            <a:effectLst/>
            <a:sp3d/>
          </c:spPr>
          <c:invertIfNegative val="0"/>
          <c:dPt>
            <c:idx val="0"/>
            <c:invertIfNegative val="0"/>
            <c:bubble3D val="0"/>
            <c:spPr>
              <a:solidFill>
                <a:srgbClr val="8C1A31"/>
              </a:solidFill>
              <a:ln>
                <a:noFill/>
              </a:ln>
              <a:effectLst/>
              <a:sp3d/>
            </c:spPr>
            <c:extLst>
              <c:ext xmlns:c16="http://schemas.microsoft.com/office/drawing/2014/chart" uri="{C3380CC4-5D6E-409C-BE32-E72D297353CC}">
                <c16:uniqueId val="{00000001-DC6B-4615-9411-0D721AD23A5E}"/>
              </c:ext>
            </c:extLst>
          </c:dPt>
          <c:dPt>
            <c:idx val="1"/>
            <c:invertIfNegative val="0"/>
            <c:bubble3D val="0"/>
            <c:spPr>
              <a:solidFill>
                <a:srgbClr val="FFFF00"/>
              </a:solidFill>
              <a:ln>
                <a:noFill/>
              </a:ln>
              <a:effectLst/>
              <a:sp3d/>
            </c:spPr>
            <c:extLst>
              <c:ext xmlns:c16="http://schemas.microsoft.com/office/drawing/2014/chart" uri="{C3380CC4-5D6E-409C-BE32-E72D297353CC}">
                <c16:uniqueId val="{00000003-DC6B-4615-9411-0D721AD23A5E}"/>
              </c:ext>
            </c:extLst>
          </c:dPt>
          <c:dPt>
            <c:idx val="2"/>
            <c:invertIfNegative val="0"/>
            <c:bubble3D val="0"/>
            <c:spPr>
              <a:solidFill>
                <a:schemeClr val="accent3">
                  <a:lumMod val="60000"/>
                  <a:lumOff val="40000"/>
                </a:schemeClr>
              </a:solidFill>
              <a:ln>
                <a:noFill/>
              </a:ln>
              <a:effectLst/>
              <a:sp3d/>
            </c:spPr>
            <c:extLst>
              <c:ext xmlns:c16="http://schemas.microsoft.com/office/drawing/2014/chart" uri="{C3380CC4-5D6E-409C-BE32-E72D297353CC}">
                <c16:uniqueId val="{00000005-DC6B-4615-9411-0D721AD23A5E}"/>
              </c:ext>
            </c:extLst>
          </c:dPt>
          <c:dPt>
            <c:idx val="3"/>
            <c:invertIfNegative val="0"/>
            <c:bubble3D val="0"/>
            <c:spPr>
              <a:solidFill>
                <a:schemeClr val="accent4">
                  <a:lumMod val="40000"/>
                  <a:lumOff val="60000"/>
                </a:schemeClr>
              </a:solidFill>
              <a:ln>
                <a:noFill/>
              </a:ln>
              <a:effectLst/>
              <a:sp3d/>
            </c:spPr>
            <c:extLst>
              <c:ext xmlns:c16="http://schemas.microsoft.com/office/drawing/2014/chart" uri="{C3380CC4-5D6E-409C-BE32-E72D297353CC}">
                <c16:uniqueId val="{00000007-DC6B-4615-9411-0D721AD23A5E}"/>
              </c:ext>
            </c:extLst>
          </c:dPt>
          <c:dPt>
            <c:idx val="4"/>
            <c:invertIfNegative val="0"/>
            <c:bubble3D val="0"/>
            <c:spPr>
              <a:solidFill>
                <a:srgbClr val="FF7F15"/>
              </a:solidFill>
              <a:ln>
                <a:noFill/>
              </a:ln>
              <a:effectLst/>
              <a:sp3d/>
            </c:spPr>
            <c:extLst>
              <c:ext xmlns:c16="http://schemas.microsoft.com/office/drawing/2014/chart" uri="{C3380CC4-5D6E-409C-BE32-E72D297353CC}">
                <c16:uniqueId val="{00000009-DC6B-4615-9411-0D721AD23A5E}"/>
              </c:ext>
            </c:extLst>
          </c:dPt>
          <c:dPt>
            <c:idx val="5"/>
            <c:invertIfNegative val="0"/>
            <c:bubble3D val="0"/>
            <c:spPr>
              <a:solidFill>
                <a:srgbClr val="F8FB85"/>
              </a:solidFill>
              <a:ln>
                <a:noFill/>
              </a:ln>
              <a:effectLst/>
              <a:sp3d/>
            </c:spPr>
            <c:extLst>
              <c:ext xmlns:c16="http://schemas.microsoft.com/office/drawing/2014/chart" uri="{C3380CC4-5D6E-409C-BE32-E72D297353CC}">
                <c16:uniqueId val="{0000000B-DC6B-4615-9411-0D721AD23A5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'AX Book'!$A$27:$A$32</c:f>
              <c:strCache>
                <c:ptCount val="6"/>
                <c:pt idx="0">
                  <c:v>Natural
Astaxanthin </c:v>
                </c:pt>
                <c:pt idx="1">
                  <c:v>Vitamin E</c:v>
                </c:pt>
                <c:pt idx="2">
                  <c:v>Pycnogenol®</c:v>
                </c:pt>
                <c:pt idx="3">
                  <c:v>Synthetic
Astaxanthin</c:v>
                </c:pt>
                <c:pt idx="4">
                  <c:v>Beta
Carotene</c:v>
                </c:pt>
                <c:pt idx="5">
                  <c:v>Vitamin C</c:v>
                </c:pt>
              </c:strCache>
            </c:strRef>
          </c:cat>
          <c:val>
            <c:numRef>
              <c:f>'AX Book'!$B$27:$B$32</c:f>
              <c:numCache>
                <c:formatCode>General</c:formatCode>
                <c:ptCount val="6"/>
                <c:pt idx="0">
                  <c:v>12.34</c:v>
                </c:pt>
                <c:pt idx="1">
                  <c:v>0.86</c:v>
                </c:pt>
                <c:pt idx="2">
                  <c:v>0.69</c:v>
                </c:pt>
                <c:pt idx="3">
                  <c:v>0.59</c:v>
                </c:pt>
                <c:pt idx="4">
                  <c:v>0.23</c:v>
                </c:pt>
                <c:pt idx="5">
                  <c:v>0.19</c:v>
                </c:pt>
              </c:numCache>
            </c:numRef>
          </c:val>
          <c:extLst>
            <c:ext xmlns:c16="http://schemas.microsoft.com/office/drawing/2014/chart" uri="{C3380CC4-5D6E-409C-BE32-E72D297353CC}">
              <c16:uniqueId val="{0000000C-DC6B-4615-9411-0D721AD23A5E}"/>
            </c:ext>
          </c:extLst>
        </c:ser>
        <c:dLbls>
          <c:showLegendKey val="0"/>
          <c:showVal val="1"/>
          <c:showCatName val="0"/>
          <c:showSerName val="0"/>
          <c:showPercent val="0"/>
          <c:showBubbleSize val="0"/>
        </c:dLbls>
        <c:gapWidth val="75"/>
        <c:axId val="1778277296"/>
        <c:axId val="1778278928"/>
      </c:barChart>
      <c:catAx>
        <c:axId val="1778277296"/>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0"/>
          <a:lstStyle/>
          <a:p>
            <a:pPr>
              <a:defRPr sz="1000" b="0" i="0" u="none" strike="noStrike" kern="1200" baseline="0">
                <a:solidFill>
                  <a:schemeClr val="tx1"/>
                </a:solidFill>
                <a:latin typeface="+mn-lt"/>
                <a:ea typeface="+mn-ea"/>
                <a:cs typeface="+mn-cs"/>
              </a:defRPr>
            </a:pPr>
            <a:endParaRPr lang="en-US"/>
          </a:p>
        </c:txPr>
        <c:crossAx val="1778278928"/>
        <c:crosses val="autoZero"/>
        <c:auto val="0"/>
        <c:lblAlgn val="ctr"/>
        <c:lblOffset val="100"/>
        <c:tickLblSkip val="1"/>
        <c:noMultiLvlLbl val="0"/>
      </c:catAx>
      <c:valAx>
        <c:axId val="1778278928"/>
        <c:scaling>
          <c:orientation val="minMax"/>
        </c:scaling>
        <c:delete val="0"/>
        <c:axPos val="l"/>
        <c:numFmt formatCode="General" sourceLinked="1"/>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8277296"/>
        <c:crossesAt val="1"/>
        <c:crossBetween val="between"/>
      </c:valAx>
      <c:spPr>
        <a:noFill/>
        <a:ln>
          <a:noFill/>
        </a:ln>
        <a:effectLst/>
        <a:sp3d/>
      </c:spPr>
    </c:plotArea>
    <c:plotVisOnly val="1"/>
    <c:dispBlanksAs val="gap"/>
    <c:showDLblsOverMax val="0"/>
  </c:chart>
  <c:spPr>
    <a:noFill/>
    <a:ln w="3175" cap="flat" cmpd="sng" algn="ctr">
      <a:noFill/>
      <a:round/>
    </a:ln>
    <a:effectLst/>
  </c:spPr>
  <c:txPr>
    <a:bodyPr/>
    <a:lstStyle/>
    <a:p>
      <a:pPr>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'AX Book'!$B$77</c:f>
              <c:strCache>
                <c:ptCount val="1"/>
                <c:pt idx="0">
                  <c:v>Treated</c:v>
                </c:pt>
              </c:strCache>
            </c:strRef>
          </c:tx>
          <c:spPr>
            <a:solidFill>
              <a:srgbClr val="76101D"/>
            </a:solidFill>
            <a:ln w="1905">
              <a:solidFill>
                <a:srgbClr val="C0504D">
                  <a:lumMod val="75000"/>
                </a:srgbClr>
              </a:solidFill>
            </a:ln>
            <a:effectLst>
              <a:outerShdw blurRad="152400" dist="317500" dir="5400000" sx="90000" sy="-19000" rotWithShape="0">
                <a:prstClr val="black">
                  <a:alpha val="15000"/>
                </a:prstClr>
              </a:outerShdw>
            </a:effectLst>
            <a:sp3d contourW="1905">
              <a:contourClr>
                <a:srgbClr val="C0504D">
                  <a:lumMod val="75000"/>
                </a:srgbClr>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'AX Book'!$A$78:$A$80</c:f>
              <c:strCache>
                <c:ptCount val="3"/>
                <c:pt idx="0">
                  <c:v>Day 0</c:v>
                </c:pt>
                <c:pt idx="1">
                  <c:v>4 Weeks</c:v>
                </c:pt>
                <c:pt idx="2">
                  <c:v>8 Weeks</c:v>
                </c:pt>
              </c:strCache>
            </c:strRef>
          </c:cat>
          <c:val>
            <c:numRef>
              <c:f>'AX Book'!$B$78:$B$80</c:f>
              <c:numCache>
                <c:formatCode>General</c:formatCode>
                <c:ptCount val="3"/>
                <c:pt idx="0">
                  <c:v>1.68</c:v>
                </c:pt>
                <c:pt idx="1">
                  <c:v>1.23</c:v>
                </c:pt>
                <c:pt idx="2">
                  <c:v>0.99</c:v>
                </c:pt>
              </c:numCache>
            </c:numRef>
          </c:val>
          <c:extLst>
            <c:ext xmlns:c16="http://schemas.microsoft.com/office/drawing/2014/chart" uri="{C3380CC4-5D6E-409C-BE32-E72D297353CC}">
              <c16:uniqueId val="{00000000-8E7D-40E3-9DF8-357098A2B04A}"/>
            </c:ext>
          </c:extLst>
        </c:ser>
        <c:ser>
          <c:idx val="1"/>
          <c:order val="1"/>
          <c:tx>
            <c:strRef>
              <c:f>'AX Book'!$C$77</c:f>
              <c:strCache>
                <c:ptCount val="1"/>
                <c:pt idx="0">
                  <c:v>Not Treated</c:v>
                </c:pt>
              </c:strCache>
            </c:strRef>
          </c:tx>
          <c:spPr>
            <a:solidFill>
              <a:sysClr val="window" lastClr="FFFFFF">
                <a:lumMod val="75000"/>
              </a:sysClr>
            </a:solidFill>
            <a:ln>
              <a:noFill/>
            </a:ln>
            <a:effectLst/>
            <a:sp3d>
              <a:contourClr>
                <a:srgbClr val="1F5463"/>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'AX Book'!$A$78:$A$80</c:f>
              <c:strCache>
                <c:ptCount val="3"/>
                <c:pt idx="0">
                  <c:v>Day 0</c:v>
                </c:pt>
                <c:pt idx="1">
                  <c:v>4 Weeks</c:v>
                </c:pt>
                <c:pt idx="2">
                  <c:v>8 Weeks</c:v>
                </c:pt>
              </c:strCache>
            </c:strRef>
          </c:cat>
          <c:val>
            <c:numRef>
              <c:f>'AX Book'!$C$78:$C$80</c:f>
              <c:numCache>
                <c:formatCode>General</c:formatCode>
                <c:ptCount val="3"/>
                <c:pt idx="0">
                  <c:v>1.66</c:v>
                </c:pt>
                <c:pt idx="1">
                  <c:v>1.82</c:v>
                </c:pt>
                <c:pt idx="2">
                  <c:v>1.51</c:v>
                </c:pt>
              </c:numCache>
            </c:numRef>
          </c:val>
          <c:extLst>
            <c:ext xmlns:c16="http://schemas.microsoft.com/office/drawing/2014/chart" uri="{C3380CC4-5D6E-409C-BE32-E72D297353CC}">
              <c16:uniqueId val="{00000001-8E7D-40E3-9DF8-357098A2B04A}"/>
            </c:ext>
          </c:extLst>
        </c:ser>
        <c:dLbls>
          <c:showLegendKey val="0"/>
          <c:showVal val="1"/>
          <c:showCatName val="0"/>
          <c:showSerName val="0"/>
          <c:showPercent val="0"/>
          <c:showBubbleSize val="0"/>
        </c:dLbls>
        <c:gapWidth val="150"/>
        <c:overlap val="-25"/>
        <c:axId val="1780663296"/>
        <c:axId val="1780667648"/>
      </c:barChart>
      <c:catAx>
        <c:axId val="1780663296"/>
        <c:scaling>
          <c:orientation val="minMax"/>
        </c:scaling>
        <c:delete val="0"/>
        <c:axPos val="b"/>
        <c:numFmt formatCode="General" sourceLinked="1"/>
        <c:majorTickMark val="none"/>
        <c:minorTickMark val="none"/>
        <c:tickLblPos val="nextTo"/>
        <c:spPr>
          <a:noFill/>
          <a:ln w="6350" cap="flat" cmpd="sng">
            <a:solidFill>
              <a:schemeClr val="tx1">
                <a:lumMod val="65000"/>
                <a:lumOff val="3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Avenir Book"/>
              </a:defRPr>
            </a:pPr>
            <a:endParaRPr lang="en-US"/>
          </a:p>
        </c:txPr>
        <c:crossAx val="1780667648"/>
        <c:crosses val="autoZero"/>
        <c:auto val="1"/>
        <c:lblAlgn val="ctr"/>
        <c:lblOffset val="100"/>
        <c:noMultiLvlLbl val="0"/>
      </c:catAx>
      <c:valAx>
        <c:axId val="1780667648"/>
        <c:scaling>
          <c:orientation val="minMax"/>
        </c:scaling>
        <c:delete val="1"/>
        <c:axPos val="l"/>
        <c:numFmt formatCode="#,##0.0" sourceLinked="0"/>
        <c:majorTickMark val="none"/>
        <c:minorTickMark val="none"/>
        <c:tickLblPos val="nextTo"/>
        <c:crossAx val="1780663296"/>
        <c:crosses val="autoZero"/>
        <c:crossBetween val="between"/>
      </c:valAx>
      <c:spPr>
        <a:noFill/>
        <a:ln w="25400">
          <a:noFill/>
        </a:ln>
        <a:effectLst/>
        <a:sp3d/>
      </c:spPr>
    </c:plotArea>
    <c:legend>
      <c:legendPos val="t"/>
      <c:layout>
        <c:manualLayout>
          <c:xMode val="edge"/>
          <c:yMode val="edge"/>
          <c:x val="4.2660632479791842E-2"/>
          <c:y val="0.10531917314488869"/>
          <c:w val="0.27781581631892499"/>
          <c:h val="9.4794626447408298E-2"/>
        </c:manualLayout>
      </c:layout>
      <c:overlay val="0"/>
    </c:legend>
    <c:plotVisOnly val="1"/>
    <c:dispBlanksAs val="gap"/>
    <c:showDLblsOverMax val="0"/>
  </c:chart>
  <c:spPr>
    <a:noFill/>
    <a:ln w="3175" cap="flat" cmpd="sng" algn="ctr">
      <a:noFill/>
      <a:round/>
    </a:ln>
    <a:effectLst/>
  </c:spPr>
  <c:txPr>
    <a:bodyPr/>
    <a:lstStyle/>
    <a:p>
      <a:pPr>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76101D"/>
            </a:solidFill>
            <a:ln>
              <a:noFill/>
            </a:ln>
            <a:effectLst/>
          </c:spPr>
          <c:invertIfNegative val="0"/>
          <c:dPt>
            <c:idx val="0"/>
            <c:invertIfNegative val="0"/>
            <c:bubble3D val="0"/>
            <c:spPr>
              <a:solidFill>
                <a:schemeClr val="bg1">
                  <a:lumMod val="75000"/>
                </a:schemeClr>
              </a:solidFill>
              <a:ln>
                <a:noFill/>
              </a:ln>
              <a:effectLst/>
              <a:sp3d>
                <a:contourClr>
                  <a:schemeClr val="tx2">
                    <a:lumMod val="75000"/>
                  </a:schemeClr>
                </a:contourClr>
              </a:sp3d>
            </c:spPr>
            <c:extLst>
              <c:ext xmlns:c16="http://schemas.microsoft.com/office/drawing/2014/chart" uri="{C3380CC4-5D6E-409C-BE32-E72D297353CC}">
                <c16:uniqueId val="{00000001-3D65-4F82-9F07-EC3E2847D55E}"/>
              </c:ext>
            </c:extLst>
          </c:dPt>
          <c:dPt>
            <c:idx val="1"/>
            <c:invertIfNegative val="0"/>
            <c:bubble3D val="0"/>
            <c:spPr>
              <a:solidFill>
                <a:srgbClr val="76101D"/>
              </a:solidFill>
              <a:ln>
                <a:noFill/>
              </a:ln>
              <a:effectLst/>
              <a:sp3d>
                <a:contourClr>
                  <a:schemeClr val="accent2">
                    <a:lumMod val="50000"/>
                  </a:schemeClr>
                </a:contourClr>
              </a:sp3d>
            </c:spPr>
            <c:extLst>
              <c:ext xmlns:c16="http://schemas.microsoft.com/office/drawing/2014/chart" uri="{C3380CC4-5D6E-409C-BE32-E72D297353CC}">
                <c16:uniqueId val="{00000003-3D65-4F82-9F07-EC3E2847D55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PPT!$D$86:$E$86</c:f>
              <c:strCache>
                <c:ptCount val="2"/>
                <c:pt idx="0">
                  <c:v>Pre-Supplementation </c:v>
                </c:pt>
                <c:pt idx="1">
                  <c:v>Post-Supplementation </c:v>
                </c:pt>
              </c:strCache>
            </c:strRef>
          </c:cat>
          <c:val>
            <c:numRef>
              <c:f>PPT!$D$87:$E$87</c:f>
              <c:numCache>
                <c:formatCode>General</c:formatCode>
                <c:ptCount val="2"/>
                <c:pt idx="0">
                  <c:v>254</c:v>
                </c:pt>
                <c:pt idx="1">
                  <c:v>493</c:v>
                </c:pt>
              </c:numCache>
            </c:numRef>
          </c:val>
          <c:extLst>
            <c:ext xmlns:c16="http://schemas.microsoft.com/office/drawing/2014/chart" uri="{C3380CC4-5D6E-409C-BE32-E72D297353CC}">
              <c16:uniqueId val="{00000004-3D65-4F82-9F07-EC3E2847D55E}"/>
            </c:ext>
          </c:extLst>
        </c:ser>
        <c:dLbls>
          <c:showLegendKey val="0"/>
          <c:showVal val="1"/>
          <c:showCatName val="0"/>
          <c:showSerName val="0"/>
          <c:showPercent val="0"/>
          <c:showBubbleSize val="0"/>
        </c:dLbls>
        <c:gapWidth val="75"/>
        <c:axId val="1780662752"/>
        <c:axId val="1780662208"/>
      </c:barChart>
      <c:catAx>
        <c:axId val="1780662752"/>
        <c:scaling>
          <c:orientation val="minMax"/>
        </c:scaling>
        <c:delete val="0"/>
        <c:axPos val="b"/>
        <c:numFmt formatCode="General" sourceLinked="1"/>
        <c:majorTickMark val="none"/>
        <c:minorTickMark val="none"/>
        <c:tickLblPos val="nextTo"/>
        <c:crossAx val="1780662208"/>
        <c:crosses val="autoZero"/>
        <c:auto val="1"/>
        <c:lblAlgn val="ctr"/>
        <c:lblOffset val="100"/>
        <c:noMultiLvlLbl val="0"/>
      </c:catAx>
      <c:valAx>
        <c:axId val="1780662208"/>
        <c:scaling>
          <c:orientation val="minMax"/>
          <c:max val="850"/>
          <c:min val="-100"/>
        </c:scaling>
        <c:delete val="0"/>
        <c:axPos val="l"/>
        <c:numFmt formatCode="General" sourceLinked="1"/>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7806627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Beauty!$C$20</c:f>
              <c:strCache>
                <c:ptCount val="1"/>
                <c:pt idx="0">
                  <c:v>Placebo Group</c:v>
                </c:pt>
              </c:strCache>
            </c:strRef>
          </c:tx>
          <c:spPr>
            <a:solidFill>
              <a:srgbClr val="DDE0E0">
                <a:alpha val="91000"/>
              </a:srgbClr>
            </a:solidFill>
            <a:ln>
              <a:noFill/>
            </a:ln>
            <a:effectLst/>
            <a:scene3d>
              <a:camera prst="orthographicFront"/>
              <a:lightRig rig="threePt" dir="t"/>
            </a:scene3d>
            <a:sp3d prstMaterial="flat">
              <a:contourClr>
                <a:schemeClr val="accent1">
                  <a:lumMod val="50000"/>
                </a:schemeClr>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Beauty!$B$21:$B$23</c:f>
              <c:strCache>
                <c:ptCount val="3"/>
                <c:pt idx="0">
                  <c:v>Fine Lines and Wrinkles</c:v>
                </c:pt>
                <c:pt idx="1">
                  <c:v>Moisture Content</c:v>
                </c:pt>
                <c:pt idx="2">
                  <c:v>Elasticity</c:v>
                </c:pt>
              </c:strCache>
            </c:strRef>
          </c:cat>
          <c:val>
            <c:numRef>
              <c:f>Beauty!$C$21:$C$23</c:f>
              <c:numCache>
                <c:formatCode>General</c:formatCode>
                <c:ptCount val="3"/>
                <c:pt idx="0">
                  <c:v>8</c:v>
                </c:pt>
                <c:pt idx="1">
                  <c:v>23</c:v>
                </c:pt>
                <c:pt idx="2">
                  <c:v>16</c:v>
                </c:pt>
              </c:numCache>
            </c:numRef>
          </c:val>
          <c:extLst>
            <c:ext xmlns:c16="http://schemas.microsoft.com/office/drawing/2014/chart" uri="{C3380CC4-5D6E-409C-BE32-E72D297353CC}">
              <c16:uniqueId val="{00000000-4B58-45D2-9D64-65A5DAA819AC}"/>
            </c:ext>
          </c:extLst>
        </c:ser>
        <c:ser>
          <c:idx val="1"/>
          <c:order val="1"/>
          <c:tx>
            <c:strRef>
              <c:f>Beauty!$D$20</c:f>
              <c:strCache>
                <c:ptCount val="1"/>
                <c:pt idx="0">
                  <c:v>Astaxanthin Group</c:v>
                </c:pt>
              </c:strCache>
            </c:strRef>
          </c:tx>
          <c:spPr>
            <a:solidFill>
              <a:srgbClr val="76101D"/>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Beauty!$B$21:$B$23</c:f>
              <c:strCache>
                <c:ptCount val="3"/>
                <c:pt idx="0">
                  <c:v>Fine Lines and Wrinkles</c:v>
                </c:pt>
                <c:pt idx="1">
                  <c:v>Moisture Content</c:v>
                </c:pt>
                <c:pt idx="2">
                  <c:v>Elasticity</c:v>
                </c:pt>
              </c:strCache>
            </c:strRef>
          </c:cat>
          <c:val>
            <c:numRef>
              <c:f>Beauty!$D$21:$D$23</c:f>
              <c:numCache>
                <c:formatCode>General</c:formatCode>
                <c:ptCount val="3"/>
                <c:pt idx="0">
                  <c:v>57</c:v>
                </c:pt>
                <c:pt idx="1">
                  <c:v>50</c:v>
                </c:pt>
                <c:pt idx="2">
                  <c:v>57</c:v>
                </c:pt>
              </c:numCache>
            </c:numRef>
          </c:val>
          <c:extLst>
            <c:ext xmlns:c16="http://schemas.microsoft.com/office/drawing/2014/chart" uri="{C3380CC4-5D6E-409C-BE32-E72D297353CC}">
              <c16:uniqueId val="{00000001-4B58-45D2-9D64-65A5DAA819AC}"/>
            </c:ext>
          </c:extLst>
        </c:ser>
        <c:dLbls>
          <c:showLegendKey val="0"/>
          <c:showVal val="1"/>
          <c:showCatName val="0"/>
          <c:showSerName val="0"/>
          <c:showPercent val="0"/>
          <c:showBubbleSize val="0"/>
        </c:dLbls>
        <c:gapWidth val="150"/>
        <c:overlap val="-25"/>
        <c:axId val="1780670912"/>
        <c:axId val="1780672544"/>
      </c:barChart>
      <c:catAx>
        <c:axId val="1780670912"/>
        <c:scaling>
          <c:orientation val="maxMin"/>
        </c:scaling>
        <c:delete val="0"/>
        <c:axPos val="b"/>
        <c:numFmt formatCode="General" sourceLinked="1"/>
        <c:majorTickMark val="none"/>
        <c:minorTickMark val="none"/>
        <c:tickLblPos val="nextTo"/>
        <c:spPr>
          <a:noFill/>
          <a:effectLst/>
        </c:spPr>
        <c:txPr>
          <a:bodyPr rot="0" spcFirstLastPara="1" vertOverflow="ellipsis" wrap="square" anchor="t" anchorCtr="0"/>
          <a:lstStyle/>
          <a:p>
            <a:pPr>
              <a:defRPr sz="1000" b="0" i="0" u="none" strike="noStrike" kern="1200" baseline="0">
                <a:solidFill>
                  <a:sysClr val="windowText" lastClr="000000"/>
                </a:solidFill>
                <a:latin typeface="+mn-lt"/>
                <a:ea typeface="+mn-ea"/>
                <a:cs typeface="+mn-cs"/>
              </a:defRPr>
            </a:pPr>
            <a:endParaRPr lang="en-US"/>
          </a:p>
        </c:txPr>
        <c:crossAx val="1780672544"/>
        <c:crosses val="autoZero"/>
        <c:auto val="1"/>
        <c:lblAlgn val="ctr"/>
        <c:lblOffset val="20"/>
        <c:noMultiLvlLbl val="0"/>
      </c:catAx>
      <c:valAx>
        <c:axId val="1780672544"/>
        <c:scaling>
          <c:orientation val="minMax"/>
          <c:min val="0"/>
        </c:scaling>
        <c:delete val="1"/>
        <c:axPos val="r"/>
        <c:numFmt formatCode="General" sourceLinked="1"/>
        <c:majorTickMark val="none"/>
        <c:minorTickMark val="none"/>
        <c:tickLblPos val="nextTo"/>
        <c:crossAx val="1780670912"/>
        <c:crosses val="autoZero"/>
        <c:crossBetween val="between"/>
      </c:valAx>
      <c:spPr>
        <a:noFill/>
        <a:ln>
          <a:noFill/>
        </a:ln>
        <a:effectLst/>
        <a:sp3d/>
      </c:spPr>
    </c:plotArea>
    <c:legend>
      <c:legendPos val="t"/>
      <c:layout>
        <c:manualLayout>
          <c:xMode val="edge"/>
          <c:yMode val="edge"/>
          <c:x val="6.0372073334429802E-2"/>
          <c:y val="4.4777632338617597E-2"/>
          <c:w val="0.42057793007384803"/>
          <c:h val="0.10664524744489801"/>
        </c:manualLayout>
      </c:layout>
      <c:overlay val="0"/>
      <c:txPr>
        <a:bodyPr/>
        <a:lstStyle/>
        <a:p>
          <a:pPr algn="l">
            <a:defRPr/>
          </a:pPr>
          <a:endParaRPr lang="en-US"/>
        </a:p>
      </c:txPr>
    </c:legend>
    <c:plotVisOnly val="1"/>
    <c:dispBlanksAs val="gap"/>
    <c:showDLblsOverMax val="0"/>
  </c:chart>
  <c:spPr>
    <a:noFill/>
    <a:ln w="6350" cap="flat" cmpd="sng" algn="ctr">
      <a:no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Avenir Heavy"/>
              </a:defRPr>
            </a:pPr>
            <a:r>
              <a:rPr lang="en-US" sz="1000" b="1">
                <a:solidFill>
                  <a:sysClr val="windowText" lastClr="000000"/>
                </a:solidFill>
                <a:latin typeface="+mn-lt"/>
                <a:cs typeface="Avenir Heavy"/>
              </a:rPr>
              <a:t> Increased Power Output</a:t>
            </a:r>
          </a:p>
        </c:rich>
      </c:tx>
      <c:layout>
        <c:manualLayout>
          <c:xMode val="edge"/>
          <c:yMode val="edge"/>
          <c:x val="9.4952166790340103E-2"/>
          <c:y val="7.8291151106111706E-2"/>
        </c:manualLayout>
      </c:layout>
      <c:overlay val="0"/>
      <c:spPr>
        <a:noFill/>
        <a:ln>
          <a:noFill/>
        </a:ln>
        <a:effectLst/>
      </c:spPr>
    </c:title>
    <c:autoTitleDeleted val="0"/>
    <c:plotArea>
      <c:layout>
        <c:manualLayout>
          <c:layoutTarget val="inner"/>
          <c:xMode val="edge"/>
          <c:yMode val="edge"/>
          <c:x val="0.10002326195947001"/>
          <c:y val="0.26995779037274598"/>
          <c:w val="0.83651488224236603"/>
          <c:h val="0.60774924535048103"/>
        </c:manualLayout>
      </c:layout>
      <c:barChart>
        <c:barDir val="col"/>
        <c:grouping val="stacked"/>
        <c:varyColors val="0"/>
        <c:ser>
          <c:idx val="0"/>
          <c:order val="0"/>
          <c:spPr>
            <a:solidFill>
              <a:srgbClr val="8C1A31"/>
            </a:solidFill>
            <a:ln>
              <a:noFill/>
            </a:ln>
          </c:spPr>
          <c:invertIfNegative val="0"/>
          <c:dPt>
            <c:idx val="0"/>
            <c:invertIfNegative val="0"/>
            <c:bubble3D val="0"/>
            <c:spPr>
              <a:solidFill>
                <a:sysClr val="window" lastClr="FFFFFF">
                  <a:lumMod val="75000"/>
                </a:sysClr>
              </a:solidFill>
              <a:ln>
                <a:noFill/>
              </a:ln>
            </c:spPr>
            <c:extLst>
              <c:ext xmlns:c16="http://schemas.microsoft.com/office/drawing/2014/chart" uri="{C3380CC4-5D6E-409C-BE32-E72D297353CC}">
                <c16:uniqueId val="{00000001-203B-431A-BB8E-8703B1B39AEA}"/>
              </c:ext>
            </c:extLst>
          </c:dPt>
          <c:dPt>
            <c:idx val="1"/>
            <c:invertIfNegative val="0"/>
            <c:bubble3D val="0"/>
            <c:extLst>
              <c:ext xmlns:c16="http://schemas.microsoft.com/office/drawing/2014/chart" uri="{C3380CC4-5D6E-409C-BE32-E72D297353CC}">
                <c16:uniqueId val="{00000002-203B-431A-BB8E-8703B1B39AEA}"/>
              </c:ext>
            </c:extLst>
          </c:dPt>
          <c:dLbls>
            <c:dLbl>
              <c:idx val="0"/>
              <c:layout>
                <c:manualLayout>
                  <c:x val="-3.8187544043763997E-3"/>
                  <c:y val="-7.3911229846269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3B-431A-BB8E-8703B1B39AEA}"/>
                </c:ext>
              </c:extLst>
            </c:dLbl>
            <c:dLbl>
              <c:idx val="1"/>
              <c:layout>
                <c:manualLayout>
                  <c:x val="-1.4871215275713342E-3"/>
                  <c:y val="-0.297734814398200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3B-431A-BB8E-8703B1B39AE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PPT!$D$32:$E$32</c:f>
              <c:strCache>
                <c:ptCount val="2"/>
                <c:pt idx="0">
                  <c:v>Placebo</c:v>
                </c:pt>
                <c:pt idx="1">
                  <c:v>Astaxanthin</c:v>
                </c:pt>
              </c:strCache>
            </c:strRef>
          </c:cat>
          <c:val>
            <c:numRef>
              <c:f>PPT!$D$33:$E$33</c:f>
              <c:numCache>
                <c:formatCode>General</c:formatCode>
                <c:ptCount val="2"/>
                <c:pt idx="0">
                  <c:v>1.6</c:v>
                </c:pt>
                <c:pt idx="1">
                  <c:v>20</c:v>
                </c:pt>
              </c:numCache>
            </c:numRef>
          </c:val>
          <c:extLst>
            <c:ext xmlns:c16="http://schemas.microsoft.com/office/drawing/2014/chart" uri="{C3380CC4-5D6E-409C-BE32-E72D297353CC}">
              <c16:uniqueId val="{00000003-203B-431A-BB8E-8703B1B39AEA}"/>
            </c:ext>
          </c:extLst>
        </c:ser>
        <c:dLbls>
          <c:showLegendKey val="0"/>
          <c:showVal val="0"/>
          <c:showCatName val="0"/>
          <c:showSerName val="0"/>
          <c:showPercent val="0"/>
          <c:showBubbleSize val="0"/>
        </c:dLbls>
        <c:gapWidth val="120"/>
        <c:overlap val="100"/>
        <c:axId val="1780667104"/>
        <c:axId val="1780668192"/>
      </c:barChart>
      <c:catAx>
        <c:axId val="1780667104"/>
        <c:scaling>
          <c:orientation val="minMax"/>
        </c:scaling>
        <c:delete val="1"/>
        <c:axPos val="b"/>
        <c:numFmt formatCode="General" sourceLinked="1"/>
        <c:majorTickMark val="none"/>
        <c:minorTickMark val="none"/>
        <c:tickLblPos val="nextTo"/>
        <c:crossAx val="1780668192"/>
        <c:crosses val="autoZero"/>
        <c:auto val="1"/>
        <c:lblAlgn val="ctr"/>
        <c:lblOffset val="100"/>
        <c:noMultiLvlLbl val="0"/>
      </c:catAx>
      <c:valAx>
        <c:axId val="1780668192"/>
        <c:scaling>
          <c:orientation val="minMax"/>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200" b="0" dirty="0">
                    <a:solidFill>
                      <a:schemeClr val="tx1">
                        <a:lumMod val="65000"/>
                        <a:lumOff val="35000"/>
                      </a:schemeClr>
                    </a:solidFill>
                    <a:latin typeface="+mn-lt"/>
                    <a:cs typeface="Avenir Book"/>
                  </a:rPr>
                  <a:t>Watts</a:t>
                </a:r>
              </a:p>
            </c:rich>
          </c:tx>
          <c:layout>
            <c:manualLayout>
              <c:xMode val="edge"/>
              <c:yMode val="edge"/>
              <c:x val="1.1028580087681599E-2"/>
              <c:y val="0.6705671166104240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0667104"/>
        <c:crosses val="autoZero"/>
        <c:crossBetween val="between"/>
      </c:valAx>
      <c:spPr>
        <a:noFill/>
        <a:ln>
          <a:noFill/>
        </a:ln>
        <a:effectLst/>
        <a:sp3d/>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Avenir Heavy"/>
              </a:defRPr>
            </a:pPr>
            <a:r>
              <a:rPr lang="en-US" sz="1000" b="1">
                <a:latin typeface="+mn-lt"/>
                <a:cs typeface="Avenir Heavy"/>
              </a:rPr>
              <a:t>Decreased </a:t>
            </a:r>
            <a:r>
              <a:rPr lang="en-US" sz="1000" b="1">
                <a:solidFill>
                  <a:sysClr val="windowText" lastClr="000000"/>
                </a:solidFill>
                <a:latin typeface="+mn-lt"/>
                <a:cs typeface="Avenir Heavy"/>
              </a:rPr>
              <a:t>Time </a:t>
            </a:r>
            <a:r>
              <a:rPr lang="en-US" sz="1000" b="1">
                <a:latin typeface="+mn-lt"/>
                <a:cs typeface="Avenir Heavy"/>
              </a:rPr>
              <a:t>in 20 KM Cycling Trial</a:t>
            </a:r>
          </a:p>
        </c:rich>
      </c:tx>
      <c:layout>
        <c:manualLayout>
          <c:xMode val="edge"/>
          <c:yMode val="edge"/>
          <c:x val="0.100148165083161"/>
          <c:y val="8.4238898722541394E-2"/>
        </c:manualLayout>
      </c:layout>
      <c:overlay val="0"/>
      <c:spPr>
        <a:noFill/>
        <a:ln>
          <a:noFill/>
        </a:ln>
        <a:effectLst/>
      </c:spPr>
    </c:title>
    <c:autoTitleDeleted val="0"/>
    <c:plotArea>
      <c:layout>
        <c:manualLayout>
          <c:layoutTarget val="inner"/>
          <c:xMode val="edge"/>
          <c:yMode val="edge"/>
          <c:x val="0.10002326195947001"/>
          <c:y val="0.25680530883864899"/>
          <c:w val="0.83651488224236603"/>
          <c:h val="0.62090172688457901"/>
        </c:manualLayout>
      </c:layout>
      <c:barChart>
        <c:barDir val="col"/>
        <c:grouping val="stacked"/>
        <c:varyColors val="0"/>
        <c:ser>
          <c:idx val="0"/>
          <c:order val="0"/>
          <c:spPr>
            <a:solidFill>
              <a:srgbClr val="8C1A31"/>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AD79-44BB-97BC-6E6EC412F292}"/>
              </c:ext>
            </c:extLst>
          </c:dPt>
          <c:dPt>
            <c:idx val="1"/>
            <c:invertIfNegative val="0"/>
            <c:bubble3D val="0"/>
            <c:extLst>
              <c:ext xmlns:c16="http://schemas.microsoft.com/office/drawing/2014/chart" uri="{C3380CC4-5D6E-409C-BE32-E72D297353CC}">
                <c16:uniqueId val="{00000002-AD79-44BB-97BC-6E6EC412F292}"/>
              </c:ext>
            </c:extLst>
          </c:dPt>
          <c:dLbls>
            <c:dLbl>
              <c:idx val="0"/>
              <c:layout>
                <c:manualLayout>
                  <c:x val="-6.5630777375865652E-3"/>
                  <c:y val="-9.8548346743853404E-2"/>
                </c:manualLayout>
              </c:layout>
              <c:tx>
                <c:rich>
                  <a:bodyPr/>
                  <a:lstStyle/>
                  <a:p>
                    <a:r>
                      <a:rPr lang="en-US" sz="1000" dirty="0">
                        <a:solidFill>
                          <a:srgbClr val="000000"/>
                        </a:solidFill>
                      </a:rPr>
                      <a:t>19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79-44BB-97BC-6E6EC412F292}"/>
                </c:ext>
              </c:extLst>
            </c:dLbl>
            <c:dLbl>
              <c:idx val="1"/>
              <c:layout>
                <c:manualLayout>
                  <c:x val="4.4020125185407886E-4"/>
                  <c:y val="-0.31827347715557669"/>
                </c:manualLayout>
              </c:layout>
              <c:tx>
                <c:rich>
                  <a:bodyPr/>
                  <a:lstStyle/>
                  <a:p>
                    <a:r>
                      <a:rPr lang="en-US" sz="1000" dirty="0">
                        <a:solidFill>
                          <a:schemeClr val="tx1"/>
                        </a:solidFill>
                      </a:rPr>
                      <a:t>121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79-44BB-97BC-6E6EC412F29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PPT!$D$6:$E$6</c:f>
              <c:strCache>
                <c:ptCount val="2"/>
                <c:pt idx="0">
                  <c:v>Placebo</c:v>
                </c:pt>
                <c:pt idx="1">
                  <c:v>Astaxanthin</c:v>
                </c:pt>
              </c:strCache>
            </c:strRef>
          </c:cat>
          <c:val>
            <c:numRef>
              <c:f>PPT!$D$7:$E$7</c:f>
              <c:numCache>
                <c:formatCode>General</c:formatCode>
                <c:ptCount val="2"/>
                <c:pt idx="0">
                  <c:v>19</c:v>
                </c:pt>
                <c:pt idx="1">
                  <c:v>121</c:v>
                </c:pt>
              </c:numCache>
            </c:numRef>
          </c:val>
          <c:extLst>
            <c:ext xmlns:c16="http://schemas.microsoft.com/office/drawing/2014/chart" uri="{C3380CC4-5D6E-409C-BE32-E72D297353CC}">
              <c16:uniqueId val="{00000003-AD79-44BB-97BC-6E6EC412F292}"/>
            </c:ext>
          </c:extLst>
        </c:ser>
        <c:dLbls>
          <c:showLegendKey val="0"/>
          <c:showVal val="0"/>
          <c:showCatName val="0"/>
          <c:showSerName val="0"/>
          <c:showPercent val="0"/>
          <c:showBubbleSize val="0"/>
        </c:dLbls>
        <c:gapWidth val="120"/>
        <c:overlap val="100"/>
        <c:axId val="1780673088"/>
        <c:axId val="1780675808"/>
      </c:barChart>
      <c:catAx>
        <c:axId val="1780673088"/>
        <c:scaling>
          <c:orientation val="minMax"/>
        </c:scaling>
        <c:delete val="1"/>
        <c:axPos val="b"/>
        <c:numFmt formatCode="General" sourceLinked="1"/>
        <c:majorTickMark val="none"/>
        <c:minorTickMark val="none"/>
        <c:tickLblPos val="nextTo"/>
        <c:crossAx val="1780675808"/>
        <c:crosses val="autoZero"/>
        <c:auto val="1"/>
        <c:lblAlgn val="ctr"/>
        <c:lblOffset val="100"/>
        <c:noMultiLvlLbl val="0"/>
      </c:catAx>
      <c:valAx>
        <c:axId val="1780675808"/>
        <c:scaling>
          <c:orientation val="minMax"/>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200" b="0" dirty="0">
                    <a:solidFill>
                      <a:schemeClr val="tx1">
                        <a:lumMod val="65000"/>
                        <a:lumOff val="35000"/>
                      </a:schemeClr>
                    </a:solidFill>
                    <a:latin typeface="+mn-lt"/>
                    <a:cs typeface="Avenir Book"/>
                  </a:rPr>
                  <a:t>Seconds</a:t>
                </a:r>
              </a:p>
            </c:rich>
          </c:tx>
          <c:layout>
            <c:manualLayout>
              <c:xMode val="edge"/>
              <c:yMode val="edge"/>
              <c:x val="0"/>
              <c:y val="0.59314634505157005"/>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0673088"/>
        <c:crosses val="autoZero"/>
        <c:crossBetween val="between"/>
      </c:valAx>
      <c:spPr>
        <a:noFill/>
        <a:ln>
          <a:noFill/>
        </a:ln>
        <a:effectLst/>
        <a:sp3d/>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0.55245</cdr:x>
      <cdr:y>0.11369</cdr:y>
    </cdr:from>
    <cdr:to>
      <cdr:x>0.96259</cdr:x>
      <cdr:y>0.23111</cdr:y>
    </cdr:to>
    <cdr:sp macro="" textlink="">
      <cdr:nvSpPr>
        <cdr:cNvPr id="2" name="TextBox 1"/>
        <cdr:cNvSpPr txBox="1"/>
      </cdr:nvSpPr>
      <cdr:spPr>
        <a:xfrm xmlns:a="http://schemas.openxmlformats.org/drawingml/2006/main">
          <a:off x="3150208" y="272436"/>
          <a:ext cx="2338754" cy="2813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0.55378</cdr:x>
      <cdr:y>0.13204</cdr:y>
    </cdr:from>
    <cdr:to>
      <cdr:x>0.83749</cdr:x>
      <cdr:y>0.25312</cdr:y>
    </cdr:to>
    <cdr:sp macro="" textlink="">
      <cdr:nvSpPr>
        <cdr:cNvPr id="3" name="TextBox 2"/>
        <cdr:cNvSpPr txBox="1"/>
      </cdr:nvSpPr>
      <cdr:spPr>
        <a:xfrm xmlns:a="http://schemas.openxmlformats.org/drawingml/2006/main">
          <a:off x="3157825" y="316398"/>
          <a:ext cx="1617785" cy="2901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Typical Composition</a:t>
          </a:r>
        </a:p>
      </cdr:txBody>
    </cdr:sp>
  </cdr:relSizeAnchor>
</c:userShapes>
</file>

<file path=ppt/drawings/drawing2.xml><?xml version="1.0" encoding="utf-8"?>
<c:userShapes xmlns:c="http://schemas.openxmlformats.org/drawingml/2006/chart">
  <cdr:relSizeAnchor xmlns:cdr="http://schemas.openxmlformats.org/drawingml/2006/chartDrawing">
    <cdr:from>
      <cdr:x>0.00432</cdr:x>
      <cdr:y>0.2213</cdr:y>
    </cdr:from>
    <cdr:to>
      <cdr:x>0.04484</cdr:x>
      <cdr:y>0.7253</cdr:y>
    </cdr:to>
    <cdr:sp macro="" textlink="">
      <cdr:nvSpPr>
        <cdr:cNvPr id="4" name="TextBox 14"/>
        <cdr:cNvSpPr txBox="1"/>
      </cdr:nvSpPr>
      <cdr:spPr>
        <a:xfrm xmlns:a="http://schemas.openxmlformats.org/drawingml/2006/main" rot="16200000">
          <a:off x="-441510" y="974291"/>
          <a:ext cx="1158311" cy="22694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sz="1000" dirty="0">
              <a:solidFill>
                <a:schemeClr val="tx1"/>
              </a:solidFill>
            </a:rPr>
            <a:t>% Decrease</a:t>
          </a:r>
        </a:p>
      </cdr:txBody>
    </cdr:sp>
  </cdr:relSizeAnchor>
</c:userShapes>
</file>

<file path=ppt/drawings/drawing3.xml><?xml version="1.0" encoding="utf-8"?>
<c:userShapes xmlns:c="http://schemas.openxmlformats.org/drawingml/2006/chart">
  <cdr:relSizeAnchor xmlns:cdr="http://schemas.openxmlformats.org/drawingml/2006/chartDrawing">
    <cdr:from>
      <cdr:x>0.01007</cdr:x>
      <cdr:y>0.20097</cdr:y>
    </cdr:from>
    <cdr:to>
      <cdr:x>0.04877</cdr:x>
      <cdr:y>0.77666</cdr:y>
    </cdr:to>
    <cdr:sp macro="" textlink="">
      <cdr:nvSpPr>
        <cdr:cNvPr id="3" name="TextBox 14"/>
        <cdr:cNvSpPr txBox="1"/>
      </cdr:nvSpPr>
      <cdr:spPr>
        <a:xfrm xmlns:a="http://schemas.openxmlformats.org/drawingml/2006/main" rot="16200000">
          <a:off x="-462443" y="972621"/>
          <a:ext cx="1284943" cy="23684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dirty="0">
              <a:solidFill>
                <a:schemeClr val="tx1"/>
              </a:solidFill>
              <a:latin typeface="Arial" panose="020B0604020202020204" pitchFamily="34" charset="0"/>
              <a:cs typeface="Arial" panose="020B0604020202020204" pitchFamily="34" charset="0"/>
            </a:rPr>
            <a:t>% Inhibition per mg</a:t>
          </a:r>
        </a:p>
      </cdr:txBody>
    </cdr:sp>
  </cdr:relSizeAnchor>
</c:userShapes>
</file>

<file path=ppt/drawings/drawing4.xml><?xml version="1.0" encoding="utf-8"?>
<c:userShapes xmlns:c="http://schemas.openxmlformats.org/drawingml/2006/chart">
  <cdr:relSizeAnchor xmlns:cdr="http://schemas.openxmlformats.org/drawingml/2006/chartDrawing">
    <cdr:from>
      <cdr:x>0.4272</cdr:x>
      <cdr:y>0.30805</cdr:y>
    </cdr:from>
    <cdr:to>
      <cdr:x>0.47654</cdr:x>
      <cdr:y>0.38418</cdr:y>
    </cdr:to>
    <cdr:sp macro="" textlink="">
      <cdr:nvSpPr>
        <cdr:cNvPr id="5" name="TextBox 1"/>
        <cdr:cNvSpPr txBox="1"/>
      </cdr:nvSpPr>
      <cdr:spPr>
        <a:xfrm xmlns:a="http://schemas.openxmlformats.org/drawingml/2006/main">
          <a:off x="2208714" y="703928"/>
          <a:ext cx="255097" cy="17396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100" b="1" dirty="0">
            <a:solidFill>
              <a:sysClr val="windowText" lastClr="0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0.22514</cdr:x>
      <cdr:y>0.88036</cdr:y>
    </cdr:from>
    <cdr:to>
      <cdr:x>0.89363</cdr:x>
      <cdr:y>1</cdr:y>
    </cdr:to>
    <cdr:sp macro="" textlink="">
      <cdr:nvSpPr>
        <cdr:cNvPr id="3" name="TextBox 5"/>
        <cdr:cNvSpPr txBox="1"/>
      </cdr:nvSpPr>
      <cdr:spPr>
        <a:xfrm xmlns:a="http://schemas.openxmlformats.org/drawingml/2006/main">
          <a:off x="1037037" y="1878336"/>
          <a:ext cx="3079230" cy="25526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dirty="0">
              <a:solidFill>
                <a:sysClr val="windowText" lastClr="000000"/>
              </a:solidFill>
              <a:cs typeface="Avenir Book"/>
            </a:rPr>
            <a:t>Placebo		</a:t>
          </a:r>
          <a:r>
            <a:rPr lang="en-US" sz="1000" b="0" baseline="0" dirty="0">
              <a:solidFill>
                <a:sysClr val="windowText" lastClr="000000"/>
              </a:solidFill>
              <a:cs typeface="Avenir Book"/>
            </a:rPr>
            <a:t>       </a:t>
          </a:r>
          <a:r>
            <a:rPr lang="en-US" sz="1000" b="0" dirty="0" err="1">
              <a:solidFill>
                <a:sysClr val="windowText" lastClr="000000"/>
              </a:solidFill>
              <a:cs typeface="Avenir Book"/>
            </a:rPr>
            <a:t>Astaxanthin</a:t>
          </a:r>
          <a:endParaRPr lang="en-US" sz="1000" b="0" dirty="0">
            <a:solidFill>
              <a:sysClr val="windowText" lastClr="000000"/>
            </a:solidFill>
            <a:cs typeface="Avenir Book"/>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0.23788</cdr:x>
      <cdr:y>0.88679</cdr:y>
    </cdr:from>
    <cdr:to>
      <cdr:x>0.83556</cdr:x>
      <cdr:y>0.95831</cdr:y>
    </cdr:to>
    <cdr:sp macro="" textlink="">
      <cdr:nvSpPr>
        <cdr:cNvPr id="2" name="TextBox 5"/>
        <cdr:cNvSpPr txBox="1"/>
      </cdr:nvSpPr>
      <cdr:spPr>
        <a:xfrm xmlns:a="http://schemas.openxmlformats.org/drawingml/2006/main">
          <a:off x="1436488" y="3425133"/>
          <a:ext cx="3609177" cy="27623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dirty="0">
              <a:solidFill>
                <a:sysClr val="windowText" lastClr="000000"/>
              </a:solidFill>
              <a:cs typeface="Avenir Book"/>
            </a:rPr>
            <a:t>Placebo	</a:t>
          </a:r>
          <a:r>
            <a:rPr lang="en-US" sz="1000" b="0" baseline="0" dirty="0">
              <a:solidFill>
                <a:sysClr val="windowText" lastClr="000000"/>
              </a:solidFill>
              <a:cs typeface="Avenir Book"/>
            </a:rPr>
            <a:t>              </a:t>
          </a:r>
          <a:r>
            <a:rPr lang="en-US" sz="1000" b="0" dirty="0">
              <a:solidFill>
                <a:sysClr val="windowText" lastClr="000000"/>
              </a:solidFill>
              <a:cs typeface="Avenir Book"/>
            </a:rPr>
            <a:t>            </a:t>
          </a:r>
          <a:r>
            <a:rPr lang="en-US" sz="1000" b="0" dirty="0" err="1">
              <a:solidFill>
                <a:sysClr val="windowText" lastClr="000000"/>
              </a:solidFill>
              <a:cs typeface="Avenir Book"/>
            </a:rPr>
            <a:t>Astaxanthin</a:t>
          </a:r>
          <a:endParaRPr lang="en-US" sz="1000" b="0" dirty="0">
            <a:solidFill>
              <a:sysClr val="windowText" lastClr="000000"/>
            </a:solidFill>
            <a:cs typeface="Avenir Book"/>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0.13876</cdr:x>
      <cdr:y>0.90409</cdr:y>
    </cdr:from>
    <cdr:to>
      <cdr:x>0.86536</cdr:x>
      <cdr:y>1</cdr:y>
    </cdr:to>
    <cdr:sp macro="" textlink="">
      <cdr:nvSpPr>
        <cdr:cNvPr id="2" name="TextBox 1"/>
        <cdr:cNvSpPr txBox="1"/>
      </cdr:nvSpPr>
      <cdr:spPr>
        <a:xfrm xmlns:a="http://schemas.openxmlformats.org/drawingml/2006/main">
          <a:off x="877040" y="2057396"/>
          <a:ext cx="4592354" cy="2182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000" dirty="0">
              <a:solidFill>
                <a:sysClr val="windowText" lastClr="000000"/>
              </a:solidFill>
              <a:latin typeface="+mj-lt"/>
              <a:cs typeface="Avenir Heavy"/>
            </a:rPr>
            <a:t>Dosage Levels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98B5A1-3115-4BFD-A073-6151563D1927}" type="datetimeFigureOut">
              <a:rPr lang="en-US" smtClean="0">
                <a:latin typeface="Arial" panose="020B0604020202020204" pitchFamily="34" charset="0"/>
              </a:rPr>
              <a:t>5/1/2019</a:t>
            </a:fld>
            <a:endParaRPr lang="en-US">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83A6AA-7B67-4802-945E-A7B7F27BAA66}"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791465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E0115EE9-F1F7-4141-A90D-C7E91975E316}" type="datetimeFigureOut">
              <a:rPr lang="en-US" smtClean="0"/>
              <a:pPr/>
              <a:t>5/1/2019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89FC48D-F17E-436C-82ED-38BF63F76743}" type="slidenum">
              <a:rPr lang="en-US" smtClean="0"/>
              <a:pPr/>
              <a:t>‹#›</a:t>
            </a:fld>
            <a:endParaRPr lang="en-US"/>
          </a:p>
        </p:txBody>
      </p:sp>
    </p:spTree>
    <p:extLst>
      <p:ext uri="{BB962C8B-B14F-4D97-AF65-F5344CB8AC3E}">
        <p14:creationId xmlns:p14="http://schemas.microsoft.com/office/powerpoint/2010/main" val="372022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FC48D-F17E-436C-82ED-38BF63F76743}" type="slidenum">
              <a:rPr lang="en-US" smtClean="0"/>
              <a:t>2</a:t>
            </a:fld>
            <a:endParaRPr lang="en-US"/>
          </a:p>
        </p:txBody>
      </p:sp>
    </p:spTree>
    <p:extLst>
      <p:ext uri="{BB962C8B-B14F-4D97-AF65-F5344CB8AC3E}">
        <p14:creationId xmlns:p14="http://schemas.microsoft.com/office/powerpoint/2010/main" val="2188721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edit</a:t>
            </a:r>
            <a:r>
              <a:rPr lang="it-IT" dirty="0"/>
              <a:t> Master </a:t>
            </a:r>
            <a:r>
              <a:rPr lang="it-IT" dirty="0" err="1"/>
              <a:t>subtitle</a:t>
            </a:r>
            <a:r>
              <a:rPr lang="it-IT" dirty="0"/>
              <a:t> style</a:t>
            </a:r>
            <a:endParaRPr lang="en-US" dirty="0"/>
          </a:p>
        </p:txBody>
      </p:sp>
      <p:sp>
        <p:nvSpPr>
          <p:cNvPr id="7" name="Title 6"/>
          <p:cNvSpPr>
            <a:spLocks noGrp="1"/>
          </p:cNvSpPr>
          <p:nvPr>
            <p:ph type="title"/>
          </p:nvPr>
        </p:nvSpPr>
        <p:spPr/>
        <p:txBody>
          <a:bodyPr/>
          <a:lstStyle/>
          <a:p>
            <a:r>
              <a:rPr lang="it-IT" dirty="0"/>
              <a:t>Click to </a:t>
            </a:r>
            <a:r>
              <a:rPr lang="it-IT" dirty="0" err="1"/>
              <a:t>edit</a:t>
            </a:r>
            <a:r>
              <a:rPr lang="it-IT" dirty="0"/>
              <a:t> Master </a:t>
            </a:r>
            <a:r>
              <a:rPr lang="it-IT" dirty="0" err="1"/>
              <a:t>title</a:t>
            </a:r>
            <a:r>
              <a:rPr lang="it-IT" dirty="0"/>
              <a:t> style</a:t>
            </a:r>
            <a:endParaRPr lang="en-US" dirty="0"/>
          </a:p>
        </p:txBody>
      </p:sp>
    </p:spTree>
    <p:extLst>
      <p:ext uri="{BB962C8B-B14F-4D97-AF65-F5344CB8AC3E}">
        <p14:creationId xmlns:p14="http://schemas.microsoft.com/office/powerpoint/2010/main" val="3709450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8" name="Rectangle 17"/>
          <p:cNvSpPr/>
          <p:nvPr userDrawn="1"/>
        </p:nvSpPr>
        <p:spPr>
          <a:xfrm>
            <a:off x="-1" y="2415467"/>
            <a:ext cx="9144001" cy="3322686"/>
          </a:xfrm>
          <a:prstGeom prst="rect">
            <a:avLst/>
          </a:prstGeom>
          <a:solidFill>
            <a:srgbClr val="7811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a:stretch>
            <a:fillRect/>
          </a:stretch>
        </p:blipFill>
        <p:spPr>
          <a:xfrm>
            <a:off x="830822" y="2388367"/>
            <a:ext cx="5943600" cy="1498600"/>
          </a:xfrm>
          <a:prstGeom prst="rect">
            <a:avLst/>
          </a:prstGeom>
        </p:spPr>
      </p:pic>
      <p:sp>
        <p:nvSpPr>
          <p:cNvPr id="27" name="Subtitle 2"/>
          <p:cNvSpPr>
            <a:spLocks noGrp="1"/>
          </p:cNvSpPr>
          <p:nvPr>
            <p:ph type="subTitle" idx="1"/>
          </p:nvPr>
        </p:nvSpPr>
        <p:spPr>
          <a:xfrm>
            <a:off x="740102" y="3958193"/>
            <a:ext cx="2075154" cy="1262892"/>
          </a:xfrm>
          <a:noFill/>
          <a:ln>
            <a:noFill/>
          </a:ln>
        </p:spPr>
        <p:txBody>
          <a:bodyPr>
            <a:normAutofit/>
          </a:bodyPr>
          <a:lstStyle>
            <a:lvl1pPr marL="0" indent="0" algn="l">
              <a:lnSpc>
                <a:spcPct val="100000"/>
              </a:lnSpc>
              <a:spcBef>
                <a:spcPts val="400"/>
              </a:spcBef>
              <a:buNone/>
              <a:defRPr sz="15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edit</a:t>
            </a:r>
            <a:r>
              <a:rPr lang="it-IT" dirty="0"/>
              <a:t> Master </a:t>
            </a:r>
            <a:r>
              <a:rPr lang="it-IT" dirty="0" err="1"/>
              <a:t>subtitle</a:t>
            </a:r>
            <a:r>
              <a:rPr lang="it-IT" dirty="0"/>
              <a:t> style</a:t>
            </a:r>
            <a:endParaRPr lang="en-US" dirty="0"/>
          </a:p>
        </p:txBody>
      </p:sp>
      <p:sp>
        <p:nvSpPr>
          <p:cNvPr id="32" name="Title 6"/>
          <p:cNvSpPr>
            <a:spLocks noGrp="1"/>
          </p:cNvSpPr>
          <p:nvPr>
            <p:ph type="title"/>
          </p:nvPr>
        </p:nvSpPr>
        <p:spPr>
          <a:xfrm>
            <a:off x="974038" y="2388367"/>
            <a:ext cx="6656368" cy="537967"/>
          </a:xfrm>
          <a:ln>
            <a:noFill/>
          </a:ln>
        </p:spPr>
        <p:txBody>
          <a:bodyPr anchor="t">
            <a:normAutofit/>
          </a:bodyPr>
          <a:lstStyle>
            <a:lvl1pPr algn="l">
              <a:defRPr sz="3000" b="1" i="0">
                <a:solidFill>
                  <a:schemeClr val="bg1"/>
                </a:solidFill>
                <a:latin typeface="Arial"/>
                <a:cs typeface="Arial"/>
              </a:defRPr>
            </a:lvl1pPr>
          </a:lstStyle>
          <a:p>
            <a:r>
              <a:rPr lang="it-IT" dirty="0"/>
              <a:t>Click to </a:t>
            </a:r>
            <a:r>
              <a:rPr lang="it-IT" dirty="0" err="1"/>
              <a:t>edit</a:t>
            </a:r>
            <a:r>
              <a:rPr lang="it-IT" dirty="0"/>
              <a:t> Master </a:t>
            </a:r>
            <a:r>
              <a:rPr lang="it-IT" dirty="0" err="1"/>
              <a:t>title</a:t>
            </a:r>
            <a:r>
              <a:rPr lang="it-IT" dirty="0"/>
              <a:t> style</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83" y="5384005"/>
            <a:ext cx="1089860" cy="1214993"/>
          </a:xfrm>
          <a:prstGeom prst="rect">
            <a:avLst/>
          </a:prstGeom>
        </p:spPr>
      </p:pic>
    </p:spTree>
    <p:extLst>
      <p:ext uri="{BB962C8B-B14F-4D97-AF65-F5344CB8AC3E}">
        <p14:creationId xmlns:p14="http://schemas.microsoft.com/office/powerpoint/2010/main" val="172953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8" name="Rectangle 37"/>
          <p:cNvSpPr/>
          <p:nvPr userDrawn="1"/>
        </p:nvSpPr>
        <p:spPr>
          <a:xfrm>
            <a:off x="-1" y="2415467"/>
            <a:ext cx="9144001" cy="3322686"/>
          </a:xfrm>
          <a:prstGeom prst="rect">
            <a:avLst/>
          </a:prstGeom>
          <a:solidFill>
            <a:srgbClr val="7811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Title 6"/>
          <p:cNvSpPr>
            <a:spLocks noGrp="1"/>
          </p:cNvSpPr>
          <p:nvPr>
            <p:ph type="title"/>
          </p:nvPr>
        </p:nvSpPr>
        <p:spPr>
          <a:xfrm>
            <a:off x="974038" y="2388367"/>
            <a:ext cx="6656368" cy="537967"/>
          </a:xfrm>
          <a:ln>
            <a:noFill/>
          </a:ln>
        </p:spPr>
        <p:txBody>
          <a:bodyPr anchor="t">
            <a:normAutofit/>
          </a:bodyPr>
          <a:lstStyle>
            <a:lvl1pPr algn="l">
              <a:defRPr sz="3000" b="1" i="0">
                <a:solidFill>
                  <a:schemeClr val="bg1"/>
                </a:solidFill>
                <a:latin typeface="Arial"/>
                <a:cs typeface="Arial"/>
              </a:defRPr>
            </a:lvl1pPr>
          </a:lstStyle>
          <a:p>
            <a:r>
              <a:rPr lang="it-IT" dirty="0"/>
              <a:t>Click to </a:t>
            </a:r>
            <a:r>
              <a:rPr lang="it-IT" dirty="0" err="1"/>
              <a:t>edit</a:t>
            </a:r>
            <a:r>
              <a:rPr lang="it-IT" dirty="0"/>
              <a:t> Master </a:t>
            </a:r>
            <a:r>
              <a:rPr lang="it-IT" dirty="0" err="1"/>
              <a:t>title</a:t>
            </a:r>
            <a:r>
              <a:rPr lang="it-IT" dirty="0"/>
              <a:t> style</a:t>
            </a:r>
            <a:endParaRPr lang="en-US" dirty="0"/>
          </a:p>
        </p:txBody>
      </p:sp>
      <p:sp>
        <p:nvSpPr>
          <p:cNvPr id="41" name="Subtitle 2"/>
          <p:cNvSpPr>
            <a:spLocks noGrp="1"/>
          </p:cNvSpPr>
          <p:nvPr>
            <p:ph type="subTitle" idx="1"/>
          </p:nvPr>
        </p:nvSpPr>
        <p:spPr>
          <a:xfrm>
            <a:off x="1111555" y="3175718"/>
            <a:ext cx="4728358" cy="555215"/>
          </a:xfrm>
          <a:noFill/>
          <a:ln>
            <a:noFill/>
          </a:ln>
        </p:spPr>
        <p:txBody>
          <a:bodyPr>
            <a:normAutofit/>
          </a:bodyPr>
          <a:lstStyle>
            <a:lvl1pPr marL="0" indent="0" algn="l">
              <a:lnSpc>
                <a:spcPct val="100000"/>
              </a:lnSpc>
              <a:spcBef>
                <a:spcPts val="400"/>
              </a:spcBef>
              <a:buNone/>
              <a:defRPr sz="15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edit</a:t>
            </a:r>
            <a:r>
              <a:rPr lang="it-IT" dirty="0"/>
              <a:t> Master </a:t>
            </a:r>
            <a:r>
              <a:rPr lang="it-IT" dirty="0" err="1"/>
              <a:t>subtitle</a:t>
            </a:r>
            <a:r>
              <a:rPr lang="it-IT" dirty="0"/>
              <a:t> style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83" y="5384005"/>
            <a:ext cx="1089860" cy="1214993"/>
          </a:xfrm>
          <a:prstGeom prst="rect">
            <a:avLst/>
          </a:prstGeom>
        </p:spPr>
      </p:pic>
    </p:spTree>
    <p:extLst>
      <p:ext uri="{BB962C8B-B14F-4D97-AF65-F5344CB8AC3E}">
        <p14:creationId xmlns:p14="http://schemas.microsoft.com/office/powerpoint/2010/main" val="337198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7" name="Rectangle 26"/>
          <p:cNvSpPr/>
          <p:nvPr userDrawn="1"/>
        </p:nvSpPr>
        <p:spPr>
          <a:xfrm>
            <a:off x="-1" y="2415467"/>
            <a:ext cx="9144001" cy="3322686"/>
          </a:xfrm>
          <a:prstGeom prst="rect">
            <a:avLst/>
          </a:prstGeom>
          <a:solidFill>
            <a:srgbClr val="7811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a:stretch>
            <a:fillRect/>
          </a:stretch>
        </p:blipFill>
        <p:spPr>
          <a:xfrm>
            <a:off x="837745" y="2388367"/>
            <a:ext cx="5880100" cy="2489200"/>
          </a:xfrm>
          <a:prstGeom prst="rect">
            <a:avLst/>
          </a:prstGeom>
        </p:spPr>
      </p:pic>
      <p:sp>
        <p:nvSpPr>
          <p:cNvPr id="20" name="Title 6"/>
          <p:cNvSpPr>
            <a:spLocks noGrp="1"/>
          </p:cNvSpPr>
          <p:nvPr>
            <p:ph type="title"/>
          </p:nvPr>
        </p:nvSpPr>
        <p:spPr>
          <a:xfrm>
            <a:off x="974038" y="2388367"/>
            <a:ext cx="6656368" cy="537967"/>
          </a:xfrm>
          <a:ln>
            <a:noFill/>
          </a:ln>
        </p:spPr>
        <p:txBody>
          <a:bodyPr anchor="t">
            <a:normAutofit/>
          </a:bodyPr>
          <a:lstStyle>
            <a:lvl1pPr algn="l">
              <a:defRPr sz="3000" b="1" i="0">
                <a:solidFill>
                  <a:schemeClr val="bg1"/>
                </a:solidFill>
                <a:latin typeface="Arial"/>
                <a:cs typeface="Arial"/>
              </a:defRPr>
            </a:lvl1pPr>
          </a:lstStyle>
          <a:p>
            <a:r>
              <a:rPr lang="it-IT" dirty="0"/>
              <a:t>Click to </a:t>
            </a:r>
            <a:r>
              <a:rPr lang="it-IT" dirty="0" err="1"/>
              <a:t>edit</a:t>
            </a:r>
            <a:r>
              <a:rPr lang="it-IT" dirty="0"/>
              <a:t> Master </a:t>
            </a:r>
            <a:r>
              <a:rPr lang="it-IT" dirty="0" err="1"/>
              <a:t>title</a:t>
            </a:r>
            <a:r>
              <a:rPr lang="it-IT" dirty="0"/>
              <a:t> style</a:t>
            </a:r>
            <a:endParaRPr lang="en-US" dirty="0"/>
          </a:p>
        </p:txBody>
      </p:sp>
      <p:sp>
        <p:nvSpPr>
          <p:cNvPr id="29" name="Subtitle 2"/>
          <p:cNvSpPr>
            <a:spLocks noGrp="1"/>
          </p:cNvSpPr>
          <p:nvPr>
            <p:ph type="subTitle" idx="1"/>
          </p:nvPr>
        </p:nvSpPr>
        <p:spPr>
          <a:xfrm>
            <a:off x="747025" y="3925001"/>
            <a:ext cx="1940469" cy="1631708"/>
          </a:xfrm>
        </p:spPr>
        <p:txBody>
          <a:bodyPr anchor="t">
            <a:normAutofit/>
          </a:bodyPr>
          <a:lstStyle>
            <a:lvl1pPr marL="0" indent="0" algn="l">
              <a:lnSpc>
                <a:spcPct val="110000"/>
              </a:lnSpc>
              <a:spcBef>
                <a:spcPts val="400"/>
              </a:spcBef>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edit</a:t>
            </a:r>
            <a:r>
              <a:rPr lang="it-IT" dirty="0"/>
              <a:t> Master </a:t>
            </a:r>
            <a:r>
              <a:rPr lang="it-IT" dirty="0" err="1"/>
              <a:t>subtitle</a:t>
            </a:r>
            <a:r>
              <a:rPr lang="it-IT" dirty="0"/>
              <a:t> style</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83" y="5384005"/>
            <a:ext cx="1089860" cy="1214993"/>
          </a:xfrm>
          <a:prstGeom prst="rect">
            <a:avLst/>
          </a:prstGeom>
        </p:spPr>
      </p:pic>
    </p:spTree>
    <p:extLst>
      <p:ext uri="{BB962C8B-B14F-4D97-AF65-F5344CB8AC3E}">
        <p14:creationId xmlns:p14="http://schemas.microsoft.com/office/powerpoint/2010/main" val="72965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Rectangle 16"/>
          <p:cNvSpPr/>
          <p:nvPr userDrawn="1"/>
        </p:nvSpPr>
        <p:spPr>
          <a:xfrm>
            <a:off x="-1" y="2415467"/>
            <a:ext cx="9144001" cy="3322686"/>
          </a:xfrm>
          <a:prstGeom prst="rect">
            <a:avLst/>
          </a:prstGeom>
          <a:solidFill>
            <a:srgbClr val="7811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itle 6"/>
          <p:cNvSpPr>
            <a:spLocks noGrp="1"/>
          </p:cNvSpPr>
          <p:nvPr>
            <p:ph type="title"/>
          </p:nvPr>
        </p:nvSpPr>
        <p:spPr>
          <a:xfrm>
            <a:off x="974038" y="2388367"/>
            <a:ext cx="6656368" cy="537967"/>
          </a:xfrm>
          <a:ln>
            <a:noFill/>
          </a:ln>
        </p:spPr>
        <p:txBody>
          <a:bodyPr anchor="t">
            <a:normAutofit/>
          </a:bodyPr>
          <a:lstStyle>
            <a:lvl1pPr algn="l">
              <a:defRPr sz="3000" b="1" i="0">
                <a:solidFill>
                  <a:schemeClr val="bg1"/>
                </a:solidFill>
                <a:latin typeface="Arial"/>
                <a:cs typeface="Arial"/>
              </a:defRPr>
            </a:lvl1pPr>
          </a:lstStyle>
          <a:p>
            <a:r>
              <a:rPr lang="it-IT" dirty="0"/>
              <a:t>Click to </a:t>
            </a:r>
            <a:r>
              <a:rPr lang="it-IT" dirty="0" err="1"/>
              <a:t>edit</a:t>
            </a:r>
            <a:r>
              <a:rPr lang="it-IT" dirty="0"/>
              <a:t> Master </a:t>
            </a:r>
            <a:r>
              <a:rPr lang="it-IT" dirty="0" err="1"/>
              <a:t>title</a:t>
            </a:r>
            <a:r>
              <a:rPr lang="it-IT" dirty="0"/>
              <a:t> style</a:t>
            </a:r>
            <a:endParaRPr lang="en-US" dirty="0"/>
          </a:p>
        </p:txBody>
      </p:sp>
      <p:sp>
        <p:nvSpPr>
          <p:cNvPr id="21" name="Subtitle 2"/>
          <p:cNvSpPr>
            <a:spLocks noGrp="1"/>
          </p:cNvSpPr>
          <p:nvPr>
            <p:ph type="subTitle" idx="1"/>
          </p:nvPr>
        </p:nvSpPr>
        <p:spPr>
          <a:xfrm>
            <a:off x="747025" y="3925001"/>
            <a:ext cx="1940469" cy="1631708"/>
          </a:xfrm>
        </p:spPr>
        <p:txBody>
          <a:bodyPr anchor="t">
            <a:normAutofit/>
          </a:bodyPr>
          <a:lstStyle>
            <a:lvl1pPr marL="0" indent="0" algn="l">
              <a:lnSpc>
                <a:spcPct val="100000"/>
              </a:lnSpc>
              <a:spcBef>
                <a:spcPts val="400"/>
              </a:spcBef>
              <a:buNone/>
              <a:defRPr lang="en-US" sz="150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edit</a:t>
            </a:r>
            <a:r>
              <a:rPr lang="it-IT" dirty="0"/>
              <a:t> Master </a:t>
            </a:r>
            <a:r>
              <a:rPr lang="it-IT" dirty="0" err="1"/>
              <a:t>subtitle</a:t>
            </a:r>
            <a:r>
              <a:rPr lang="it-IT" dirty="0"/>
              <a:t> style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83" y="5384005"/>
            <a:ext cx="1089860" cy="1214993"/>
          </a:xfrm>
          <a:prstGeom prst="rect">
            <a:avLst/>
          </a:prstGeom>
        </p:spPr>
      </p:pic>
    </p:spTree>
    <p:extLst>
      <p:ext uri="{BB962C8B-B14F-4D97-AF65-F5344CB8AC3E}">
        <p14:creationId xmlns:p14="http://schemas.microsoft.com/office/powerpoint/2010/main" val="136112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p:cNvSpPr/>
          <p:nvPr userDrawn="1"/>
        </p:nvSpPr>
        <p:spPr>
          <a:xfrm>
            <a:off x="-1" y="2415467"/>
            <a:ext cx="9144001" cy="3322686"/>
          </a:xfrm>
          <a:prstGeom prst="rect">
            <a:avLst/>
          </a:prstGeom>
          <a:solidFill>
            <a:srgbClr val="7811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99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Rectangle 10"/>
          <p:cNvSpPr/>
          <p:nvPr userDrawn="1"/>
        </p:nvSpPr>
        <p:spPr>
          <a:xfrm>
            <a:off x="-1" y="2415467"/>
            <a:ext cx="9144001" cy="3322686"/>
          </a:xfrm>
          <a:prstGeom prst="rect">
            <a:avLst/>
          </a:prstGeom>
          <a:solidFill>
            <a:srgbClr val="7811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itle 6"/>
          <p:cNvSpPr>
            <a:spLocks noGrp="1"/>
          </p:cNvSpPr>
          <p:nvPr>
            <p:ph type="title"/>
          </p:nvPr>
        </p:nvSpPr>
        <p:spPr>
          <a:xfrm>
            <a:off x="4989440" y="3847376"/>
            <a:ext cx="3890133" cy="1445205"/>
          </a:xfrm>
          <a:ln>
            <a:noFill/>
          </a:ln>
        </p:spPr>
        <p:txBody>
          <a:bodyPr anchor="t">
            <a:normAutofit/>
          </a:bodyPr>
          <a:lstStyle>
            <a:lvl1pPr algn="l">
              <a:defRPr sz="3600">
                <a:solidFill>
                  <a:schemeClr val="bg1"/>
                </a:solidFill>
              </a:defRPr>
            </a:lvl1pPr>
          </a:lstStyle>
          <a:p>
            <a:r>
              <a:rPr lang="it-IT" dirty="0"/>
              <a:t>Click to </a:t>
            </a:r>
            <a:r>
              <a:rPr lang="it-IT" dirty="0" err="1"/>
              <a:t>edit</a:t>
            </a:r>
            <a:r>
              <a:rPr lang="it-IT" dirty="0"/>
              <a:t> Master </a:t>
            </a:r>
            <a:r>
              <a:rPr lang="it-IT" dirty="0" err="1"/>
              <a:t>title</a:t>
            </a:r>
            <a:r>
              <a:rPr lang="it-IT" dirty="0"/>
              <a:t> style</a:t>
            </a:r>
            <a:endParaRPr lang="en-US" dirty="0"/>
          </a:p>
        </p:txBody>
      </p:sp>
      <p:sp>
        <p:nvSpPr>
          <p:cNvPr id="10" name="Subtitle 2"/>
          <p:cNvSpPr>
            <a:spLocks noGrp="1"/>
          </p:cNvSpPr>
          <p:nvPr>
            <p:ph type="subTitle" idx="1"/>
          </p:nvPr>
        </p:nvSpPr>
        <p:spPr>
          <a:xfrm>
            <a:off x="4989440" y="3284538"/>
            <a:ext cx="5216234" cy="1752600"/>
          </a:xfrm>
          <a:noFill/>
          <a:ln>
            <a:noFill/>
          </a:ln>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edit</a:t>
            </a:r>
            <a:r>
              <a:rPr lang="it-IT" dirty="0"/>
              <a:t> Master </a:t>
            </a:r>
            <a:r>
              <a:rPr lang="it-IT" dirty="0" err="1"/>
              <a:t>subtitle</a:t>
            </a:r>
            <a:r>
              <a:rPr lang="it-IT" dirty="0"/>
              <a:t> style</a:t>
            </a:r>
            <a:endParaRPr lang="en-US" dirty="0"/>
          </a:p>
        </p:txBody>
      </p:sp>
    </p:spTree>
    <p:extLst>
      <p:ext uri="{BB962C8B-B14F-4D97-AF65-F5344CB8AC3E}">
        <p14:creationId xmlns:p14="http://schemas.microsoft.com/office/powerpoint/2010/main" val="217850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1" name="Rectangle 10"/>
          <p:cNvSpPr/>
          <p:nvPr userDrawn="1"/>
        </p:nvSpPr>
        <p:spPr>
          <a:xfrm>
            <a:off x="-1" y="2415467"/>
            <a:ext cx="9144001" cy="3322686"/>
          </a:xfrm>
          <a:prstGeom prst="rect">
            <a:avLst/>
          </a:prstGeom>
          <a:solidFill>
            <a:srgbClr val="7811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1" y="636493"/>
            <a:ext cx="9144001" cy="3519487"/>
          </a:xfrm>
          <a:prstGeom prst="rect">
            <a:avLst/>
          </a:prstGeom>
          <a:solidFill>
            <a:srgbClr val="7811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70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1" name="Rectangle 10"/>
          <p:cNvSpPr/>
          <p:nvPr userDrawn="1"/>
        </p:nvSpPr>
        <p:spPr>
          <a:xfrm>
            <a:off x="-1" y="2864200"/>
            <a:ext cx="9144001" cy="3322686"/>
          </a:xfrm>
          <a:prstGeom prst="rect">
            <a:avLst/>
          </a:prstGeom>
          <a:solidFill>
            <a:srgbClr val="7811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1" y="636493"/>
            <a:ext cx="9144001" cy="3519487"/>
          </a:xfrm>
          <a:prstGeom prst="rect">
            <a:avLst/>
          </a:prstGeom>
          <a:solidFill>
            <a:srgbClr val="7811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90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64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1" y="1083733"/>
            <a:ext cx="9144001" cy="3377047"/>
          </a:xfrm>
          <a:prstGeom prst="rect">
            <a:avLst/>
          </a:prstGeom>
          <a:solidFill>
            <a:srgbClr val="7811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Rectangle 10"/>
          <p:cNvSpPr/>
          <p:nvPr userDrawn="1"/>
        </p:nvSpPr>
        <p:spPr>
          <a:xfrm>
            <a:off x="-1" y="2415467"/>
            <a:ext cx="9144001" cy="3322686"/>
          </a:xfrm>
          <a:prstGeom prst="rect">
            <a:avLst/>
          </a:prstGeom>
          <a:solidFill>
            <a:srgbClr val="7811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itle 6"/>
          <p:cNvSpPr>
            <a:spLocks noGrp="1"/>
          </p:cNvSpPr>
          <p:nvPr>
            <p:ph type="title"/>
          </p:nvPr>
        </p:nvSpPr>
        <p:spPr>
          <a:xfrm>
            <a:off x="4989440" y="3847376"/>
            <a:ext cx="3890133" cy="1445205"/>
          </a:xfrm>
          <a:ln>
            <a:noFill/>
          </a:ln>
        </p:spPr>
        <p:txBody>
          <a:bodyPr anchor="t">
            <a:normAutofit/>
          </a:bodyPr>
          <a:lstStyle>
            <a:lvl1pPr algn="l">
              <a:defRPr sz="3600">
                <a:solidFill>
                  <a:schemeClr val="bg1"/>
                </a:solidFill>
              </a:defRPr>
            </a:lvl1pPr>
          </a:lstStyle>
          <a:p>
            <a:r>
              <a:rPr lang="it-IT" dirty="0"/>
              <a:t>Click to </a:t>
            </a:r>
            <a:r>
              <a:rPr lang="it-IT" dirty="0" err="1"/>
              <a:t>edit</a:t>
            </a:r>
            <a:r>
              <a:rPr lang="it-IT" dirty="0"/>
              <a:t> Master </a:t>
            </a:r>
            <a:r>
              <a:rPr lang="it-IT" dirty="0" err="1"/>
              <a:t>title</a:t>
            </a:r>
            <a:r>
              <a:rPr lang="it-IT" dirty="0"/>
              <a:t> style</a:t>
            </a:r>
            <a:endParaRPr lang="en-US" dirty="0"/>
          </a:p>
        </p:txBody>
      </p:sp>
      <p:sp>
        <p:nvSpPr>
          <p:cNvPr id="10" name="Subtitle 2"/>
          <p:cNvSpPr>
            <a:spLocks noGrp="1"/>
          </p:cNvSpPr>
          <p:nvPr>
            <p:ph type="subTitle" idx="1"/>
          </p:nvPr>
        </p:nvSpPr>
        <p:spPr>
          <a:xfrm>
            <a:off x="4989440" y="3284538"/>
            <a:ext cx="5216234" cy="1752600"/>
          </a:xfrm>
          <a:noFill/>
          <a:ln>
            <a:noFill/>
          </a:ln>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edit</a:t>
            </a:r>
            <a:r>
              <a:rPr lang="it-IT" dirty="0"/>
              <a:t> Master </a:t>
            </a:r>
            <a:r>
              <a:rPr lang="it-IT" dirty="0" err="1"/>
              <a:t>subtitle</a:t>
            </a:r>
            <a:r>
              <a:rPr lang="it-IT" dirty="0"/>
              <a:t> style</a:t>
            </a:r>
            <a:endParaRPr lang="en-US" dirty="0"/>
          </a:p>
        </p:txBody>
      </p:sp>
    </p:spTree>
    <p:extLst>
      <p:ext uri="{BB962C8B-B14F-4D97-AF65-F5344CB8AC3E}">
        <p14:creationId xmlns:p14="http://schemas.microsoft.com/office/powerpoint/2010/main" val="1832157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it-IT"/>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9FF0A-FBD9-0C49-AAFA-E06FCB1B6A20}" type="datetimeFigureOut">
              <a:rPr lang="en-US" smtClean="0"/>
              <a:t>5/1/2019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B6732-6F91-F54E-B8DE-AB4B8F94DD34}" type="slidenum">
              <a:rPr lang="en-US" smtClean="0"/>
              <a:t>‹#›</a:t>
            </a:fld>
            <a:endParaRPr lang="en-US"/>
          </a:p>
        </p:txBody>
      </p:sp>
    </p:spTree>
    <p:extLst>
      <p:ext uri="{BB962C8B-B14F-4D97-AF65-F5344CB8AC3E}">
        <p14:creationId xmlns:p14="http://schemas.microsoft.com/office/powerpoint/2010/main" val="1336841769"/>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93" r:id="rId3"/>
    <p:sldLayoutId id="2147483690" r:id="rId4"/>
    <p:sldLayoutId id="2147483691" r:id="rId5"/>
    <p:sldLayoutId id="2147483696" r:id="rId6"/>
    <p:sldLayoutId id="2147483698" r:id="rId7"/>
    <p:sldLayoutId id="2147483697" r:id="rId8"/>
    <p:sldLayoutId id="2147483695" r:id="rId9"/>
    <p:sldLayoutId id="2147483692" r:id="rId10"/>
    <p:sldLayoutId id="21474836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23.gif"/></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8.jpeg"/><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chart" Target="../charts/chart6.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19.png"/><Relationship Id="rId1" Type="http://schemas.openxmlformats.org/officeDocument/2006/relationships/slideLayout" Target="../slideLayouts/slideLayout11.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5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png"/><Relationship Id="rId2" Type="http://schemas.openxmlformats.org/officeDocument/2006/relationships/image" Target="../media/image19.png"/><Relationship Id="rId1" Type="http://schemas.openxmlformats.org/officeDocument/2006/relationships/slideLayout" Target="../slideLayouts/slideLayout11.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7" y="0"/>
            <a:ext cx="9144000" cy="1419199"/>
          </a:xfrm>
          <a:prstGeom prst="rect">
            <a:avLst/>
          </a:prstGeom>
          <a:solidFill>
            <a:srgbClr val="761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9333" y="4392330"/>
            <a:ext cx="3877733" cy="1510701"/>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1779" y="95937"/>
            <a:ext cx="3520442" cy="3924642"/>
          </a:xfrm>
          <a:prstGeom prst="rect">
            <a:avLst/>
          </a:prstGeom>
        </p:spPr>
      </p:pic>
    </p:spTree>
    <p:extLst>
      <p:ext uri="{BB962C8B-B14F-4D97-AF65-F5344CB8AC3E}">
        <p14:creationId xmlns:p14="http://schemas.microsoft.com/office/powerpoint/2010/main" val="293178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23956"/>
            <a:ext cx="6656368" cy="644393"/>
          </a:xfrm>
        </p:spPr>
        <p:txBody>
          <a:bodyPr>
            <a:normAutofit/>
          </a:bodyPr>
          <a:lstStyle/>
          <a:p>
            <a:r>
              <a:rPr lang="en-US" dirty="0"/>
              <a:t>OUR FARM</a:t>
            </a:r>
          </a:p>
        </p:txBody>
      </p:sp>
      <p:sp>
        <p:nvSpPr>
          <p:cNvPr id="3" name="Subtitle 12"/>
          <p:cNvSpPr>
            <a:spLocks noGrp="1"/>
          </p:cNvSpPr>
          <p:nvPr>
            <p:ph type="subTitle" idx="1"/>
          </p:nvPr>
        </p:nvSpPr>
        <p:spPr>
          <a:xfrm>
            <a:off x="428721" y="3925001"/>
            <a:ext cx="2344959" cy="1631708"/>
          </a:xfrm>
        </p:spPr>
        <p:txBody>
          <a:bodyPr>
            <a:normAutofit/>
          </a:bodyPr>
          <a:lstStyle/>
          <a:p>
            <a:r>
              <a:rPr lang="en-US" sz="1500" dirty="0"/>
              <a:t>Worldwide Astaxanthin demand exceeded supply from 2011 – 2014</a:t>
            </a:r>
          </a:p>
        </p:txBody>
      </p:sp>
      <p:sp>
        <p:nvSpPr>
          <p:cNvPr id="4" name="Subtitle 12"/>
          <p:cNvSpPr txBox="1">
            <a:spLocks/>
          </p:cNvSpPr>
          <p:nvPr/>
        </p:nvSpPr>
        <p:spPr>
          <a:xfrm>
            <a:off x="3255848" y="3915332"/>
            <a:ext cx="2014532"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Every supplier was out-of-stock with horrible lead times</a:t>
            </a:r>
          </a:p>
        </p:txBody>
      </p:sp>
      <p:sp>
        <p:nvSpPr>
          <p:cNvPr id="5" name="Subtitle 12"/>
          <p:cNvSpPr txBox="1">
            <a:spLocks/>
          </p:cNvSpPr>
          <p:nvPr/>
        </p:nvSpPr>
        <p:spPr>
          <a:xfrm>
            <a:off x="5752548" y="3915332"/>
            <a:ext cx="2539924" cy="192572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This will never happen again due to </a:t>
            </a:r>
            <a:r>
              <a:rPr lang="en-US" sz="1500" dirty="0" err="1"/>
              <a:t>AlgaeHealth’s</a:t>
            </a:r>
            <a:r>
              <a:rPr lang="en-US" sz="1500" dirty="0"/>
              <a:t>:</a:t>
            </a:r>
          </a:p>
          <a:p>
            <a:pPr marL="171450" indent="-171450">
              <a:spcBef>
                <a:spcPts val="600"/>
              </a:spcBef>
              <a:buFont typeface="Arial" panose="020B0604020202020204" pitchFamily="34" charset="0"/>
              <a:buChar char="•"/>
            </a:pPr>
            <a:r>
              <a:rPr lang="en-US" sz="1300" dirty="0">
                <a:solidFill>
                  <a:schemeClr val="bg1"/>
                </a:solidFill>
              </a:rPr>
              <a:t>Ability to expand capacity quickly and efficiently</a:t>
            </a:r>
          </a:p>
          <a:p>
            <a:pPr marL="171450" indent="-171450">
              <a:buFont typeface="Arial" panose="020B0604020202020204" pitchFamily="34" charset="0"/>
              <a:buChar char="•"/>
            </a:pPr>
            <a:r>
              <a:rPr lang="en-US" sz="1300" dirty="0">
                <a:solidFill>
                  <a:schemeClr val="bg1"/>
                </a:solidFill>
              </a:rPr>
              <a:t>(Went from small producer to world’s second largest in only 6 months)</a:t>
            </a:r>
          </a:p>
        </p:txBody>
      </p:sp>
      <p:sp>
        <p:nvSpPr>
          <p:cNvPr id="7" name="Freeform 7"/>
          <p:cNvSpPr>
            <a:spLocks/>
          </p:cNvSpPr>
          <p:nvPr/>
        </p:nvSpPr>
        <p:spPr bwMode="auto">
          <a:xfrm flipH="1">
            <a:off x="1421765" y="3376614"/>
            <a:ext cx="49848" cy="472516"/>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1424624"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0" name="Group 4"/>
          <p:cNvGrpSpPr>
            <a:grpSpLocks noChangeAspect="1"/>
          </p:cNvGrpSpPr>
          <p:nvPr/>
        </p:nvGrpSpPr>
        <p:grpSpPr bwMode="auto">
          <a:xfrm>
            <a:off x="881063" y="2424113"/>
            <a:ext cx="5907088" cy="1470025"/>
            <a:chOff x="555" y="1527"/>
            <a:chExt cx="3721" cy="926"/>
          </a:xfrm>
        </p:grpSpPr>
        <p:sp>
          <p:nvSpPr>
            <p:cNvPr id="21" name="Freeform 5"/>
            <p:cNvSpPr>
              <a:spLocks/>
            </p:cNvSpPr>
            <p:nvPr/>
          </p:nvSpPr>
          <p:spPr bwMode="auto">
            <a:xfrm>
              <a:off x="555" y="1527"/>
              <a:ext cx="59" cy="600"/>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p:cNvSpPr>
            <p:nvPr/>
          </p:nvSpPr>
          <p:spPr bwMode="auto">
            <a:xfrm>
              <a:off x="2583" y="2127"/>
              <a:ext cx="29" cy="29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a:off x="2555"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p:nvSpPr>
          <p:spPr bwMode="auto">
            <a:xfrm>
              <a:off x="4240" y="2127"/>
              <a:ext cx="29" cy="29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p:cNvSpPr>
              <a:spLocks/>
            </p:cNvSpPr>
            <p:nvPr/>
          </p:nvSpPr>
          <p:spPr bwMode="auto">
            <a:xfrm>
              <a:off x="4211" y="2389"/>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Freeform 11"/>
          <p:cNvSpPr>
            <a:spLocks/>
          </p:cNvSpPr>
          <p:nvPr/>
        </p:nvSpPr>
        <p:spPr bwMode="auto">
          <a:xfrm>
            <a:off x="881064" y="3376614"/>
            <a:ext cx="5851526" cy="111125"/>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Subtitle 2"/>
          <p:cNvSpPr txBox="1">
            <a:spLocks/>
          </p:cNvSpPr>
          <p:nvPr/>
        </p:nvSpPr>
        <p:spPr>
          <a:xfrm>
            <a:off x="1005254" y="2951658"/>
            <a:ext cx="5697308" cy="36148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EXPANSION</a:t>
            </a:r>
            <a:r>
              <a:rPr lang="en-US" sz="1600" b="1" spc="160" dirty="0"/>
              <a:t> </a:t>
            </a:r>
            <a:r>
              <a:rPr lang="en-US" sz="1600" b="1" dirty="0"/>
              <a:t>CAPABILITY</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8721" y="-8702"/>
            <a:ext cx="8715279" cy="2424023"/>
          </a:xfrm>
          <a:prstGeom prst="rect">
            <a:avLst/>
          </a:prstGeom>
        </p:spPr>
      </p:pic>
    </p:spTree>
    <p:extLst>
      <p:ext uri="{BB962C8B-B14F-4D97-AF65-F5344CB8AC3E}">
        <p14:creationId xmlns:p14="http://schemas.microsoft.com/office/powerpoint/2010/main" val="53333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
          <p:cNvGrpSpPr>
            <a:grpSpLocks noChangeAspect="1"/>
          </p:cNvGrpSpPr>
          <p:nvPr/>
        </p:nvGrpSpPr>
        <p:grpSpPr bwMode="auto">
          <a:xfrm>
            <a:off x="881063" y="2403476"/>
            <a:ext cx="3586164" cy="1490663"/>
            <a:chOff x="555" y="1514"/>
            <a:chExt cx="2259" cy="939"/>
          </a:xfrm>
        </p:grpSpPr>
        <p:sp>
          <p:nvSpPr>
            <p:cNvPr id="9" name="Freeform 5"/>
            <p:cNvSpPr>
              <a:spLocks/>
            </p:cNvSpPr>
            <p:nvPr/>
          </p:nvSpPr>
          <p:spPr bwMode="auto">
            <a:xfrm>
              <a:off x="555" y="1514"/>
              <a:ext cx="117" cy="626"/>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2778" y="2130"/>
              <a:ext cx="29" cy="291"/>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2750"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555" y="2135"/>
              <a:ext cx="2222" cy="47"/>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7"/>
          <p:cNvSpPr>
            <a:spLocks/>
          </p:cNvSpPr>
          <p:nvPr/>
        </p:nvSpPr>
        <p:spPr bwMode="auto">
          <a:xfrm flipH="1">
            <a:off x="1654090" y="3389312"/>
            <a:ext cx="46038" cy="459817"/>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1656949"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Title 1"/>
          <p:cNvSpPr>
            <a:spLocks noGrp="1"/>
          </p:cNvSpPr>
          <p:nvPr>
            <p:ph type="title"/>
          </p:nvPr>
        </p:nvSpPr>
        <p:spPr>
          <a:xfrm>
            <a:off x="974038" y="2425708"/>
            <a:ext cx="6951448" cy="1139108"/>
          </a:xfrm>
        </p:spPr>
        <p:txBody>
          <a:bodyPr>
            <a:normAutofit/>
          </a:bodyPr>
          <a:lstStyle/>
          <a:p>
            <a:r>
              <a:rPr lang="en-US" dirty="0"/>
              <a:t>OUR FARM</a:t>
            </a:r>
          </a:p>
        </p:txBody>
      </p:sp>
      <p:sp>
        <p:nvSpPr>
          <p:cNvPr id="19" name="Subtitle 12"/>
          <p:cNvSpPr>
            <a:spLocks noGrp="1"/>
          </p:cNvSpPr>
          <p:nvPr>
            <p:ph type="subTitle" idx="1"/>
          </p:nvPr>
        </p:nvSpPr>
        <p:spPr>
          <a:xfrm>
            <a:off x="815265" y="3923711"/>
            <a:ext cx="2068612" cy="1392360"/>
          </a:xfrm>
        </p:spPr>
        <p:txBody>
          <a:bodyPr>
            <a:normAutofit/>
          </a:bodyPr>
          <a:lstStyle/>
          <a:p>
            <a:r>
              <a:rPr lang="en-US" dirty="0"/>
              <a:t>From the Tibetan Plateau in the Himalayan Mountains</a:t>
            </a:r>
          </a:p>
        </p:txBody>
      </p:sp>
      <p:sp>
        <p:nvSpPr>
          <p:cNvPr id="20" name="Subtitle 12"/>
          <p:cNvSpPr txBox="1">
            <a:spLocks/>
          </p:cNvSpPr>
          <p:nvPr/>
        </p:nvSpPr>
        <p:spPr>
          <a:xfrm>
            <a:off x="3637348" y="3923711"/>
            <a:ext cx="1840087"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Run through reverse osmosis for additional safety</a:t>
            </a: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9050"/>
            <a:ext cx="9144000" cy="2443200"/>
          </a:xfrm>
          <a:prstGeom prst="rect">
            <a:avLst/>
          </a:prstGeom>
        </p:spPr>
      </p:pic>
      <p:sp>
        <p:nvSpPr>
          <p:cNvPr id="21" name="Subtitle 2"/>
          <p:cNvSpPr txBox="1">
            <a:spLocks/>
          </p:cNvSpPr>
          <p:nvPr/>
        </p:nvSpPr>
        <p:spPr>
          <a:xfrm>
            <a:off x="1005254" y="2951658"/>
            <a:ext cx="5697308" cy="36148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WATER</a:t>
            </a:r>
            <a:r>
              <a:rPr lang="en-US" sz="1600" b="1" spc="160" dirty="0"/>
              <a:t> </a:t>
            </a:r>
            <a:r>
              <a:rPr lang="en-US" sz="1600" b="1" dirty="0"/>
              <a:t>SOURCE</a:t>
            </a:r>
          </a:p>
        </p:txBody>
      </p:sp>
    </p:spTree>
    <p:extLst>
      <p:ext uri="{BB962C8B-B14F-4D97-AF65-F5344CB8AC3E}">
        <p14:creationId xmlns:p14="http://schemas.microsoft.com/office/powerpoint/2010/main" val="3890871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p:cNvGrpSpPr>
            <a:grpSpLocks noChangeAspect="1"/>
          </p:cNvGrpSpPr>
          <p:nvPr/>
        </p:nvGrpSpPr>
        <p:grpSpPr bwMode="auto">
          <a:xfrm>
            <a:off x="881063" y="2387601"/>
            <a:ext cx="6740526" cy="1506538"/>
            <a:chOff x="555" y="1504"/>
            <a:chExt cx="4246" cy="949"/>
          </a:xfrm>
        </p:grpSpPr>
        <p:sp>
          <p:nvSpPr>
            <p:cNvPr id="14" name="Freeform 5"/>
            <p:cNvSpPr>
              <a:spLocks/>
            </p:cNvSpPr>
            <p:nvPr/>
          </p:nvSpPr>
          <p:spPr bwMode="auto">
            <a:xfrm>
              <a:off x="555" y="1504"/>
              <a:ext cx="122" cy="623"/>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flipH="1">
              <a:off x="2261" y="2127"/>
              <a:ext cx="29" cy="294"/>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261"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55" y="2127"/>
              <a:ext cx="4246" cy="91"/>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7"/>
          <p:cNvSpPr>
            <a:spLocks/>
          </p:cNvSpPr>
          <p:nvPr/>
        </p:nvSpPr>
        <p:spPr bwMode="auto">
          <a:xfrm flipH="1">
            <a:off x="5940720" y="3376613"/>
            <a:ext cx="45719" cy="473075"/>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8"/>
          <p:cNvSpPr>
            <a:spLocks/>
          </p:cNvSpPr>
          <p:nvPr/>
        </p:nvSpPr>
        <p:spPr bwMode="auto">
          <a:xfrm>
            <a:off x="5943577" y="3798889"/>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1" name="Picture 2" descr="C:\Users\Home-PC\Documents\Personal\Marketing\Logos Photos Graphics Labels\Photos\Farm Shots\Stone Forest.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36354" b="13728"/>
          <a:stretch/>
        </p:blipFill>
        <p:spPr bwMode="auto">
          <a:xfrm>
            <a:off x="0" y="-26894"/>
            <a:ext cx="9144000" cy="244679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702562" y="1833213"/>
            <a:ext cx="2441438" cy="523220"/>
          </a:xfrm>
          <a:prstGeom prst="rect">
            <a:avLst/>
          </a:prstGeom>
          <a:solidFill>
            <a:schemeClr val="tx1">
              <a:alpha val="60000"/>
            </a:schemeClr>
          </a:solidFill>
        </p:spPr>
        <p:txBody>
          <a:bodyPr wrap="square" rtlCol="0">
            <a:spAutoFit/>
          </a:bodyPr>
          <a:lstStyle/>
          <a:p>
            <a:r>
              <a:rPr lang="en-US" sz="1400" b="1" i="1" dirty="0">
                <a:solidFill>
                  <a:schemeClr val="bg1"/>
                </a:solidFill>
              </a:rPr>
              <a:t>Located next to the Pristine Stone Forest</a:t>
            </a:r>
          </a:p>
        </p:txBody>
      </p:sp>
      <p:sp>
        <p:nvSpPr>
          <p:cNvPr id="34" name="Subtitle 2"/>
          <p:cNvSpPr txBox="1">
            <a:spLocks/>
          </p:cNvSpPr>
          <p:nvPr/>
        </p:nvSpPr>
        <p:spPr>
          <a:xfrm>
            <a:off x="1005254" y="2951658"/>
            <a:ext cx="5697308" cy="36148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spc="10" dirty="0"/>
              <a:t>ENVIRONMENTAL</a:t>
            </a:r>
            <a:r>
              <a:rPr lang="en-US" sz="1600" b="1" spc="200" dirty="0"/>
              <a:t> </a:t>
            </a:r>
            <a:r>
              <a:rPr lang="en-US" sz="1600" b="1" spc="10" dirty="0"/>
              <a:t>RESPONSIBILITY</a:t>
            </a:r>
          </a:p>
        </p:txBody>
      </p:sp>
      <p:sp>
        <p:nvSpPr>
          <p:cNvPr id="35" name="Subtitle 2"/>
          <p:cNvSpPr>
            <a:spLocks noGrp="1"/>
          </p:cNvSpPr>
          <p:nvPr>
            <p:ph type="subTitle" idx="1"/>
          </p:nvPr>
        </p:nvSpPr>
        <p:spPr>
          <a:xfrm>
            <a:off x="488946" y="3925000"/>
            <a:ext cx="1683075" cy="1096579"/>
          </a:xfrm>
        </p:spPr>
        <p:txBody>
          <a:bodyPr>
            <a:normAutofit/>
          </a:bodyPr>
          <a:lstStyle/>
          <a:p>
            <a:r>
              <a:rPr lang="en-US" dirty="0"/>
              <a:t>One of our most important guiding principles</a:t>
            </a:r>
            <a:endParaRPr lang="en-US" sz="1500" dirty="0"/>
          </a:p>
        </p:txBody>
      </p:sp>
      <p:sp>
        <p:nvSpPr>
          <p:cNvPr id="36" name="Subtitle 2"/>
          <p:cNvSpPr txBox="1">
            <a:spLocks/>
          </p:cNvSpPr>
          <p:nvPr/>
        </p:nvSpPr>
        <p:spPr>
          <a:xfrm>
            <a:off x="2566937" y="3926962"/>
            <a:ext cx="2213077" cy="61368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Using the sun’s energy</a:t>
            </a:r>
          </a:p>
          <a:p>
            <a:endParaRPr lang="en-US" sz="1500" dirty="0"/>
          </a:p>
        </p:txBody>
      </p:sp>
      <p:sp>
        <p:nvSpPr>
          <p:cNvPr id="37" name="Subtitle 2"/>
          <p:cNvSpPr txBox="1">
            <a:spLocks/>
          </p:cNvSpPr>
          <p:nvPr/>
        </p:nvSpPr>
        <p:spPr>
          <a:xfrm>
            <a:off x="5292340" y="3925000"/>
            <a:ext cx="1410222" cy="137852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Minimal water use and water recycling</a:t>
            </a:r>
          </a:p>
        </p:txBody>
      </p:sp>
      <p:sp>
        <p:nvSpPr>
          <p:cNvPr id="23" name="Freeform 7"/>
          <p:cNvSpPr>
            <a:spLocks/>
          </p:cNvSpPr>
          <p:nvPr/>
        </p:nvSpPr>
        <p:spPr bwMode="auto">
          <a:xfrm flipH="1">
            <a:off x="1233645" y="3366530"/>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p:nvSpPr>
        <p:spPr bwMode="auto">
          <a:xfrm>
            <a:off x="1228884"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Subtitle 2"/>
          <p:cNvSpPr txBox="1">
            <a:spLocks/>
          </p:cNvSpPr>
          <p:nvPr/>
        </p:nvSpPr>
        <p:spPr>
          <a:xfrm>
            <a:off x="6947337" y="3926962"/>
            <a:ext cx="1697703" cy="137852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Closed system with no runoff into the environment</a:t>
            </a:r>
          </a:p>
        </p:txBody>
      </p:sp>
      <p:sp>
        <p:nvSpPr>
          <p:cNvPr id="25" name="Freeform 7"/>
          <p:cNvSpPr>
            <a:spLocks/>
          </p:cNvSpPr>
          <p:nvPr/>
        </p:nvSpPr>
        <p:spPr bwMode="auto">
          <a:xfrm flipH="1">
            <a:off x="7575325" y="3373458"/>
            <a:ext cx="45719" cy="473075"/>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p:nvSpPr>
        <p:spPr bwMode="auto">
          <a:xfrm>
            <a:off x="7578182" y="3795734"/>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Title 1"/>
          <p:cNvSpPr>
            <a:spLocks noGrp="1"/>
          </p:cNvSpPr>
          <p:nvPr>
            <p:ph type="title"/>
          </p:nvPr>
        </p:nvSpPr>
        <p:spPr>
          <a:xfrm>
            <a:off x="974037" y="2420622"/>
            <a:ext cx="7022001" cy="574946"/>
          </a:xfrm>
        </p:spPr>
        <p:txBody>
          <a:bodyPr>
            <a:normAutofit/>
          </a:bodyPr>
          <a:lstStyle/>
          <a:p>
            <a:r>
              <a:rPr lang="en-US" dirty="0"/>
              <a:t>OUR FARM</a:t>
            </a:r>
          </a:p>
        </p:txBody>
      </p:sp>
    </p:spTree>
    <p:extLst>
      <p:ext uri="{BB962C8B-B14F-4D97-AF65-F5344CB8AC3E}">
        <p14:creationId xmlns:p14="http://schemas.microsoft.com/office/powerpoint/2010/main" val="355834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24863"/>
            <a:ext cx="6010737" cy="798119"/>
          </a:xfrm>
        </p:spPr>
        <p:txBody>
          <a:bodyPr>
            <a:normAutofit/>
          </a:bodyPr>
          <a:lstStyle/>
          <a:p>
            <a:r>
              <a:rPr lang="de-DE" dirty="0"/>
              <a:t>OUR PRODUCT</a:t>
            </a:r>
          </a:p>
        </p:txBody>
      </p:sp>
      <p:sp>
        <p:nvSpPr>
          <p:cNvPr id="4" name="Subtitle 3"/>
          <p:cNvSpPr>
            <a:spLocks noGrp="1"/>
          </p:cNvSpPr>
          <p:nvPr>
            <p:ph type="subTitle" idx="1"/>
          </p:nvPr>
        </p:nvSpPr>
        <p:spPr>
          <a:xfrm>
            <a:off x="1021829" y="3773785"/>
            <a:ext cx="2986289" cy="1723324"/>
          </a:xfrm>
        </p:spPr>
        <p:txBody>
          <a:bodyPr>
            <a:noAutofit/>
          </a:bodyPr>
          <a:lstStyle/>
          <a:p>
            <a:r>
              <a:rPr lang="en-US" sz="1500" dirty="0"/>
              <a:t>Purest Natural Astaxanthin </a:t>
            </a:r>
            <a:br>
              <a:rPr lang="en-US" sz="1500" dirty="0"/>
            </a:br>
            <a:r>
              <a:rPr lang="en-US" sz="1500" dirty="0"/>
              <a:t>in the world</a:t>
            </a:r>
          </a:p>
          <a:p>
            <a:pPr marL="285750" indent="-171450">
              <a:lnSpc>
                <a:spcPct val="100000"/>
              </a:lnSpc>
              <a:spcBef>
                <a:spcPts val="200"/>
              </a:spcBef>
              <a:buFont typeface="Arial" panose="020B0604020202020204" pitchFamily="34" charset="0"/>
              <a:buChar char="•"/>
            </a:pPr>
            <a:r>
              <a:rPr lang="en-US" sz="1500" dirty="0"/>
              <a:t>Carotenoid fraction is 97% Pure Astaxanthin</a:t>
            </a:r>
          </a:p>
          <a:p>
            <a:pPr marL="285750" indent="-171450">
              <a:lnSpc>
                <a:spcPct val="100000"/>
              </a:lnSpc>
              <a:spcBef>
                <a:spcPts val="200"/>
              </a:spcBef>
              <a:buFont typeface="Arial" panose="020B0604020202020204" pitchFamily="34" charset="0"/>
              <a:buChar char="•"/>
            </a:pPr>
            <a:r>
              <a:rPr lang="en-US" sz="1500" dirty="0"/>
              <a:t>Other producers generally range from 85% to 95% Pure</a:t>
            </a:r>
          </a:p>
        </p:txBody>
      </p:sp>
      <p:sp>
        <p:nvSpPr>
          <p:cNvPr id="5" name="Subtitle 3"/>
          <p:cNvSpPr txBox="1">
            <a:spLocks/>
          </p:cNvSpPr>
          <p:nvPr/>
        </p:nvSpPr>
        <p:spPr>
          <a:xfrm>
            <a:off x="4655103" y="3776205"/>
            <a:ext cx="3524736" cy="1512474"/>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Most concentrated Natural Astaxanthin in the world</a:t>
            </a:r>
          </a:p>
          <a:p>
            <a:pPr marL="285750" indent="-171450">
              <a:spcBef>
                <a:spcPts val="400"/>
              </a:spcBef>
              <a:buFont typeface="Arial" panose="020B0604020202020204" pitchFamily="34" charset="0"/>
              <a:buChar char="•"/>
            </a:pPr>
            <a:r>
              <a:rPr lang="en-US" sz="1500" dirty="0"/>
              <a:t>6.0% to over 8.0% concentration in the algae biomass</a:t>
            </a:r>
          </a:p>
          <a:p>
            <a:pPr marL="285750" indent="-171450">
              <a:spcBef>
                <a:spcPts val="400"/>
              </a:spcBef>
              <a:buFont typeface="Arial" panose="020B0604020202020204" pitchFamily="34" charset="0"/>
              <a:buChar char="•"/>
            </a:pPr>
            <a:r>
              <a:rPr lang="en-US" sz="1500" dirty="0"/>
              <a:t>Other producers generally range from 2.0% to 5.0%</a:t>
            </a:r>
          </a:p>
        </p:txBody>
      </p:sp>
      <p:grpSp>
        <p:nvGrpSpPr>
          <p:cNvPr id="3" name="Group 4"/>
          <p:cNvGrpSpPr>
            <a:grpSpLocks noChangeAspect="1"/>
          </p:cNvGrpSpPr>
          <p:nvPr/>
        </p:nvGrpSpPr>
        <p:grpSpPr bwMode="auto">
          <a:xfrm>
            <a:off x="831850" y="2387600"/>
            <a:ext cx="5624515" cy="1498600"/>
            <a:chOff x="524" y="1504"/>
            <a:chExt cx="3543" cy="944"/>
          </a:xfrm>
        </p:grpSpPr>
        <p:sp>
          <p:nvSpPr>
            <p:cNvPr id="9" name="AutoShape 3"/>
            <p:cNvSpPr>
              <a:spLocks noChangeAspect="1" noChangeArrowheads="1" noTextEdit="1"/>
            </p:cNvSpPr>
            <p:nvPr/>
          </p:nvSpPr>
          <p:spPr bwMode="auto">
            <a:xfrm>
              <a:off x="524" y="1504"/>
              <a:ext cx="1968"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556" y="1504"/>
              <a:ext cx="144" cy="621"/>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4028" y="2125"/>
              <a:ext cx="29" cy="212"/>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4003" y="2308"/>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556" y="2130"/>
              <a:ext cx="3472" cy="105"/>
            </a:xfrm>
            <a:custGeom>
              <a:avLst/>
              <a:gdLst>
                <a:gd name="T0" fmla="*/ 3174 w 3174"/>
                <a:gd name="T1" fmla="*/ 3174 w 3174"/>
                <a:gd name="T2" fmla="*/ 0 w 3174"/>
              </a:gdLst>
              <a:ahLst/>
              <a:cxnLst>
                <a:cxn ang="0">
                  <a:pos x="T0" y="0"/>
                </a:cxn>
                <a:cxn ang="0">
                  <a:pos x="T1" y="0"/>
                </a:cxn>
                <a:cxn ang="0">
                  <a:pos x="T2" y="0"/>
                </a:cxn>
              </a:cxnLst>
              <a:rect l="0" t="0" r="r" b="b"/>
              <a:pathLst>
                <a:path w="3174">
                  <a:moveTo>
                    <a:pt x="3174" y="0"/>
                  </a:moveTo>
                  <a:lnTo>
                    <a:pt x="3174"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7"/>
          <p:cNvSpPr>
            <a:spLocks/>
          </p:cNvSpPr>
          <p:nvPr/>
        </p:nvSpPr>
        <p:spPr bwMode="auto">
          <a:xfrm flipH="1">
            <a:off x="2378607" y="3373437"/>
            <a:ext cx="46038" cy="344711"/>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2382811" y="3664266"/>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Subtitle 2"/>
          <p:cNvSpPr txBox="1">
            <a:spLocks/>
          </p:cNvSpPr>
          <p:nvPr/>
        </p:nvSpPr>
        <p:spPr>
          <a:xfrm>
            <a:off x="1005253" y="2951658"/>
            <a:ext cx="7083670" cy="361485"/>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spc="-30" dirty="0"/>
              <a:t>PUREST</a:t>
            </a:r>
            <a:r>
              <a:rPr lang="en-US" sz="1600" b="1" spc="100" dirty="0"/>
              <a:t> </a:t>
            </a:r>
            <a:r>
              <a:rPr lang="en-US" sz="1600" b="1" spc="-30" dirty="0"/>
              <a:t>AND</a:t>
            </a:r>
            <a:r>
              <a:rPr lang="en-US" sz="1600" b="1" spc="100" dirty="0"/>
              <a:t> </a:t>
            </a:r>
            <a:r>
              <a:rPr lang="en-US" sz="1600" b="1" spc="-30" dirty="0"/>
              <a:t>MOST</a:t>
            </a:r>
            <a:r>
              <a:rPr lang="en-US" sz="1600" b="1" spc="100" dirty="0"/>
              <a:t> </a:t>
            </a:r>
            <a:r>
              <a:rPr lang="en-US" sz="1600" b="1" spc="-30" dirty="0"/>
              <a:t>CONCENTRATED</a:t>
            </a:r>
            <a:r>
              <a:rPr lang="en-US" sz="1600" b="1" spc="100" dirty="0"/>
              <a:t> </a:t>
            </a:r>
            <a:r>
              <a:rPr lang="en-US" sz="1600" b="1" spc="-30" dirty="0"/>
              <a:t>ASTAXANTHIN</a:t>
            </a:r>
            <a:r>
              <a:rPr lang="en-US" sz="1600" b="1" spc="100" dirty="0"/>
              <a:t> </a:t>
            </a:r>
            <a:r>
              <a:rPr lang="en-US" sz="1600" b="1" spc="-30" dirty="0"/>
              <a:t>IN</a:t>
            </a:r>
            <a:r>
              <a:rPr lang="en-US" sz="1600" b="1" spc="100" dirty="0"/>
              <a:t> </a:t>
            </a:r>
            <a:r>
              <a:rPr lang="en-US" sz="1600" b="1" spc="-30" dirty="0"/>
              <a:t>THE</a:t>
            </a:r>
            <a:r>
              <a:rPr lang="en-US" sz="1600" b="1" spc="100" dirty="0"/>
              <a:t> </a:t>
            </a:r>
            <a:r>
              <a:rPr lang="en-US" sz="1600" b="1" spc="-30" dirty="0"/>
              <a:t>WORLD</a:t>
            </a:r>
          </a:p>
        </p:txBody>
      </p:sp>
      <p:graphicFrame>
        <p:nvGraphicFramePr>
          <p:cNvPr id="19" name="Chart 18"/>
          <p:cNvGraphicFramePr>
            <a:graphicFrameLocks noChangeAspect="1"/>
          </p:cNvGraphicFramePr>
          <p:nvPr>
            <p:extLst>
              <p:ext uri="{D42A27DB-BD31-4B8C-83A1-F6EECF244321}">
                <p14:modId xmlns:p14="http://schemas.microsoft.com/office/powerpoint/2010/main" val="3490232103"/>
              </p:ext>
            </p:extLst>
          </p:nvPr>
        </p:nvGraphicFramePr>
        <p:xfrm>
          <a:off x="41400" y="-8667"/>
          <a:ext cx="5702300" cy="239626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6702562" y="1463881"/>
            <a:ext cx="2441438" cy="738664"/>
          </a:xfrm>
          <a:prstGeom prst="rect">
            <a:avLst/>
          </a:prstGeom>
          <a:solidFill>
            <a:schemeClr val="tx1">
              <a:alpha val="60000"/>
            </a:schemeClr>
          </a:solidFill>
        </p:spPr>
        <p:txBody>
          <a:bodyPr wrap="square" rtlCol="0">
            <a:spAutoFit/>
          </a:bodyPr>
          <a:lstStyle/>
          <a:p>
            <a:r>
              <a:rPr lang="en-US" sz="1400" b="1" i="1" dirty="0">
                <a:solidFill>
                  <a:srgbClr val="FFFFFF"/>
                </a:solidFill>
              </a:rPr>
              <a:t>Purest and most concentrated Astaxanthin in the world</a:t>
            </a:r>
          </a:p>
        </p:txBody>
      </p:sp>
    </p:spTree>
    <p:extLst>
      <p:ext uri="{BB962C8B-B14F-4D97-AF65-F5344CB8AC3E}">
        <p14:creationId xmlns:p14="http://schemas.microsoft.com/office/powerpoint/2010/main" val="418152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p:cNvGrpSpPr>
            <a:grpSpLocks noChangeAspect="1"/>
          </p:cNvGrpSpPr>
          <p:nvPr/>
        </p:nvGrpSpPr>
        <p:grpSpPr bwMode="auto">
          <a:xfrm>
            <a:off x="881063" y="2387601"/>
            <a:ext cx="7135813" cy="1506538"/>
            <a:chOff x="555" y="1504"/>
            <a:chExt cx="4495" cy="949"/>
          </a:xfrm>
        </p:grpSpPr>
        <p:sp>
          <p:nvSpPr>
            <p:cNvPr id="14" name="Freeform 5"/>
            <p:cNvSpPr>
              <a:spLocks/>
            </p:cNvSpPr>
            <p:nvPr/>
          </p:nvSpPr>
          <p:spPr bwMode="auto">
            <a:xfrm>
              <a:off x="555" y="1504"/>
              <a:ext cx="29" cy="623"/>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flipH="1">
              <a:off x="2077" y="2127"/>
              <a:ext cx="29" cy="294"/>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077"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5018" y="2121"/>
              <a:ext cx="32" cy="304"/>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4985" y="2389"/>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55" y="2127"/>
              <a:ext cx="4471" cy="70"/>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7"/>
          <p:cNvSpPr>
            <a:spLocks/>
          </p:cNvSpPr>
          <p:nvPr/>
        </p:nvSpPr>
        <p:spPr bwMode="auto">
          <a:xfrm flipH="1">
            <a:off x="5715217" y="3376613"/>
            <a:ext cx="45719" cy="473075"/>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8"/>
          <p:cNvSpPr>
            <a:spLocks/>
          </p:cNvSpPr>
          <p:nvPr/>
        </p:nvSpPr>
        <p:spPr bwMode="auto">
          <a:xfrm>
            <a:off x="5710454" y="3798889"/>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Subtitle 2"/>
          <p:cNvSpPr txBox="1">
            <a:spLocks/>
          </p:cNvSpPr>
          <p:nvPr/>
        </p:nvSpPr>
        <p:spPr>
          <a:xfrm>
            <a:off x="1014778" y="2951658"/>
            <a:ext cx="6898909" cy="36148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CONTAMINANTS</a:t>
            </a:r>
            <a:r>
              <a:rPr lang="en-US" sz="1600" b="1" spc="100" dirty="0"/>
              <a:t> </a:t>
            </a:r>
            <a:r>
              <a:rPr lang="en-US" sz="1600" b="1" dirty="0"/>
              <a:t>FOUND</a:t>
            </a:r>
            <a:r>
              <a:rPr lang="en-US" sz="1600" b="1" spc="100" dirty="0"/>
              <a:t> </a:t>
            </a:r>
            <a:r>
              <a:rPr lang="en-US" sz="1600" b="1" dirty="0"/>
              <a:t>IN</a:t>
            </a:r>
            <a:r>
              <a:rPr lang="en-US" sz="1600" b="1" spc="100" dirty="0"/>
              <a:t> </a:t>
            </a:r>
            <a:r>
              <a:rPr lang="en-US" sz="1600" b="1" dirty="0"/>
              <a:t>OTHER</a:t>
            </a:r>
            <a:r>
              <a:rPr lang="en-US" sz="1600" b="1" spc="100" dirty="0"/>
              <a:t> </a:t>
            </a:r>
            <a:r>
              <a:rPr lang="en-US" sz="1600" b="1" dirty="0"/>
              <a:t>ASTAXANTHIN</a:t>
            </a:r>
            <a:r>
              <a:rPr lang="en-US" sz="1600" b="1" spc="100" dirty="0"/>
              <a:t> </a:t>
            </a:r>
            <a:r>
              <a:rPr lang="en-US" sz="1600" b="1" dirty="0"/>
              <a:t>PRODUCTS</a:t>
            </a:r>
          </a:p>
        </p:txBody>
      </p:sp>
      <p:sp>
        <p:nvSpPr>
          <p:cNvPr id="35" name="Subtitle 2"/>
          <p:cNvSpPr>
            <a:spLocks noGrp="1"/>
          </p:cNvSpPr>
          <p:nvPr>
            <p:ph type="subTitle" idx="1"/>
          </p:nvPr>
        </p:nvSpPr>
        <p:spPr>
          <a:xfrm>
            <a:off x="219287" y="3925001"/>
            <a:ext cx="2103751" cy="1157987"/>
          </a:xfrm>
        </p:spPr>
        <p:txBody>
          <a:bodyPr>
            <a:normAutofit/>
          </a:bodyPr>
          <a:lstStyle/>
          <a:p>
            <a:r>
              <a:rPr lang="en-US" dirty="0"/>
              <a:t>Frequent testing of heavy metals without detectable levels</a:t>
            </a:r>
            <a:endParaRPr lang="en-US" sz="1500" dirty="0"/>
          </a:p>
        </p:txBody>
      </p:sp>
      <p:sp>
        <p:nvSpPr>
          <p:cNvPr id="36" name="Subtitle 2"/>
          <p:cNvSpPr txBox="1">
            <a:spLocks/>
          </p:cNvSpPr>
          <p:nvPr/>
        </p:nvSpPr>
        <p:spPr>
          <a:xfrm>
            <a:off x="2515622" y="3914874"/>
            <a:ext cx="1878775" cy="115602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Pesticide and herbicide screens consistently show no detectable levels</a:t>
            </a:r>
          </a:p>
        </p:txBody>
      </p:sp>
      <p:sp>
        <p:nvSpPr>
          <p:cNvPr id="37" name="Subtitle 2"/>
          <p:cNvSpPr txBox="1">
            <a:spLocks/>
          </p:cNvSpPr>
          <p:nvPr/>
        </p:nvSpPr>
        <p:spPr>
          <a:xfrm>
            <a:off x="4725304" y="3916727"/>
            <a:ext cx="2252895" cy="140703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Screen of </a:t>
            </a:r>
            <a:r>
              <a:rPr lang="en-US" sz="1500" dirty="0" err="1"/>
              <a:t>benzopyrene</a:t>
            </a:r>
            <a:r>
              <a:rPr lang="en-US" sz="1500" dirty="0"/>
              <a:t>, PAHs, PCBs and </a:t>
            </a:r>
            <a:r>
              <a:rPr lang="en-US" sz="1500" dirty="0" err="1"/>
              <a:t>aflatoxins</a:t>
            </a:r>
            <a:r>
              <a:rPr lang="en-US" sz="1500" dirty="0"/>
              <a:t> without detectable levels</a:t>
            </a:r>
          </a:p>
        </p:txBody>
      </p:sp>
      <p:sp>
        <p:nvSpPr>
          <p:cNvPr id="38" name="Subtitle 2"/>
          <p:cNvSpPr txBox="1">
            <a:spLocks/>
          </p:cNvSpPr>
          <p:nvPr/>
        </p:nvSpPr>
        <p:spPr>
          <a:xfrm>
            <a:off x="7231403" y="3925000"/>
            <a:ext cx="1508151" cy="103386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Solvent-free supercritical CO2 oleoresins</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26" y="-9525"/>
            <a:ext cx="9153525" cy="2433198"/>
          </a:xfrm>
          <a:prstGeom prst="rect">
            <a:avLst/>
          </a:prstGeom>
        </p:spPr>
      </p:pic>
      <p:sp>
        <p:nvSpPr>
          <p:cNvPr id="40" name="Freeform 7"/>
          <p:cNvSpPr>
            <a:spLocks/>
          </p:cNvSpPr>
          <p:nvPr/>
        </p:nvSpPr>
        <p:spPr bwMode="auto">
          <a:xfrm flipH="1">
            <a:off x="1058385" y="3366530"/>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p:cNvSpPr>
            <a:spLocks/>
          </p:cNvSpPr>
          <p:nvPr/>
        </p:nvSpPr>
        <p:spPr bwMode="auto">
          <a:xfrm>
            <a:off x="1062416"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Title 1"/>
          <p:cNvSpPr>
            <a:spLocks noGrp="1"/>
          </p:cNvSpPr>
          <p:nvPr>
            <p:ph type="title"/>
          </p:nvPr>
        </p:nvSpPr>
        <p:spPr>
          <a:xfrm>
            <a:off x="974038" y="2424864"/>
            <a:ext cx="6010737" cy="644242"/>
          </a:xfrm>
        </p:spPr>
        <p:txBody>
          <a:bodyPr>
            <a:normAutofit/>
          </a:bodyPr>
          <a:lstStyle/>
          <a:p>
            <a:r>
              <a:rPr lang="de-DE" dirty="0"/>
              <a:t>OUR PRODUCT</a:t>
            </a:r>
          </a:p>
        </p:txBody>
      </p:sp>
    </p:spTree>
    <p:extLst>
      <p:ext uri="{BB962C8B-B14F-4D97-AF65-F5344CB8AC3E}">
        <p14:creationId xmlns:p14="http://schemas.microsoft.com/office/powerpoint/2010/main" val="3316248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2"/>
          <p:cNvSpPr txBox="1">
            <a:spLocks/>
          </p:cNvSpPr>
          <p:nvPr/>
        </p:nvSpPr>
        <p:spPr>
          <a:xfrm>
            <a:off x="3067559" y="3924297"/>
            <a:ext cx="2311265"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Peer-reviewed study:  Levels as low as 50 parts per </a:t>
            </a:r>
            <a:r>
              <a:rPr lang="en-US" sz="1500" i="1" u="sng" dirty="0"/>
              <a:t>trillion</a:t>
            </a:r>
            <a:r>
              <a:rPr lang="en-US" sz="1500" dirty="0"/>
              <a:t> resulted in liver and kidney damage in rodents</a:t>
            </a:r>
          </a:p>
        </p:txBody>
      </p:sp>
      <p:sp>
        <p:nvSpPr>
          <p:cNvPr id="5" name="Subtitle 12"/>
          <p:cNvSpPr txBox="1">
            <a:spLocks/>
          </p:cNvSpPr>
          <p:nvPr/>
        </p:nvSpPr>
        <p:spPr>
          <a:xfrm>
            <a:off x="5648885" y="3924297"/>
            <a:ext cx="2314016" cy="1840009"/>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err="1"/>
              <a:t>AstaZine</a:t>
            </a:r>
            <a:r>
              <a:rPr lang="en-US" sz="1600" baseline="30000" dirty="0"/>
              <a:t>®</a:t>
            </a:r>
            <a:r>
              <a:rPr lang="en-US" sz="1500" dirty="0"/>
              <a:t> was found free of Glyphosate to detection limits of less than 26 parts per </a:t>
            </a:r>
            <a:r>
              <a:rPr lang="en-US" sz="1500" i="1" u="sng" dirty="0"/>
              <a:t>trillion</a:t>
            </a:r>
          </a:p>
        </p:txBody>
      </p:sp>
      <p:grpSp>
        <p:nvGrpSpPr>
          <p:cNvPr id="12" name="Group 4"/>
          <p:cNvGrpSpPr>
            <a:grpSpLocks noChangeAspect="1"/>
          </p:cNvGrpSpPr>
          <p:nvPr/>
        </p:nvGrpSpPr>
        <p:grpSpPr bwMode="auto">
          <a:xfrm>
            <a:off x="881063" y="2416176"/>
            <a:ext cx="5851525" cy="1477963"/>
            <a:chOff x="555" y="1522"/>
            <a:chExt cx="3686" cy="931"/>
          </a:xfrm>
        </p:grpSpPr>
        <p:sp>
          <p:nvSpPr>
            <p:cNvPr id="14" name="Freeform 5"/>
            <p:cNvSpPr>
              <a:spLocks/>
            </p:cNvSpPr>
            <p:nvPr/>
          </p:nvSpPr>
          <p:spPr bwMode="auto">
            <a:xfrm>
              <a:off x="555" y="1522"/>
              <a:ext cx="40" cy="595"/>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flipH="1">
              <a:off x="836" y="2117"/>
              <a:ext cx="29" cy="304"/>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452"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4209" y="2115"/>
              <a:ext cx="32" cy="31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4176" y="2389"/>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55" y="2117"/>
              <a:ext cx="3654" cy="2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 name="Subtitle 12"/>
          <p:cNvSpPr txBox="1">
            <a:spLocks/>
          </p:cNvSpPr>
          <p:nvPr/>
        </p:nvSpPr>
        <p:spPr>
          <a:xfrm>
            <a:off x="357680" y="3924297"/>
            <a:ext cx="2269489"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Glyphosate (</a:t>
            </a:r>
            <a:r>
              <a:rPr lang="en-US" sz="1500" dirty="0" err="1"/>
              <a:t>RoundUp</a:t>
            </a:r>
            <a:r>
              <a:rPr lang="en-US" sz="1600" baseline="30000" dirty="0"/>
              <a:t>®</a:t>
            </a:r>
            <a:r>
              <a:rPr lang="en-US" sz="1500" dirty="0"/>
              <a:t>) is becoming ubiquitous in many countries in the food chain and in many supplements</a:t>
            </a:r>
          </a:p>
        </p:txBody>
      </p:sp>
      <p:sp>
        <p:nvSpPr>
          <p:cNvPr id="26" name="Subtitle 2"/>
          <p:cNvSpPr txBox="1">
            <a:spLocks/>
          </p:cNvSpPr>
          <p:nvPr/>
        </p:nvSpPr>
        <p:spPr>
          <a:xfrm>
            <a:off x="1005254" y="2925242"/>
            <a:ext cx="5697308" cy="42812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VITAL</a:t>
            </a:r>
            <a:r>
              <a:rPr lang="en-US" sz="1600" b="1" spc="100" dirty="0"/>
              <a:t> </a:t>
            </a:r>
            <a:r>
              <a:rPr lang="en-US" sz="1600" b="1" dirty="0"/>
              <a:t>CONTAMINANT</a:t>
            </a:r>
            <a:r>
              <a:rPr lang="en-US" sz="1600" b="1" spc="100" dirty="0"/>
              <a:t> </a:t>
            </a:r>
            <a:r>
              <a:rPr lang="en-US" sz="1600" b="1" dirty="0"/>
              <a:t>CONCERN</a:t>
            </a:r>
          </a:p>
        </p:txBody>
      </p:sp>
      <p:sp>
        <p:nvSpPr>
          <p:cNvPr id="22" name="Freeform 7"/>
          <p:cNvSpPr>
            <a:spLocks/>
          </p:cNvSpPr>
          <p:nvPr/>
        </p:nvSpPr>
        <p:spPr bwMode="auto">
          <a:xfrm flipH="1">
            <a:off x="3889692" y="3357004"/>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a:off x="1326472" y="3819062"/>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544"/>
            <a:ext cx="9144001" cy="2427558"/>
          </a:xfrm>
          <a:prstGeom prst="rect">
            <a:avLst/>
          </a:prstGeom>
        </p:spPr>
      </p:pic>
      <p:sp>
        <p:nvSpPr>
          <p:cNvPr id="24" name="Title 1"/>
          <p:cNvSpPr>
            <a:spLocks noGrp="1"/>
          </p:cNvSpPr>
          <p:nvPr>
            <p:ph type="title"/>
          </p:nvPr>
        </p:nvSpPr>
        <p:spPr>
          <a:xfrm>
            <a:off x="974038" y="2424863"/>
            <a:ext cx="6010737" cy="798119"/>
          </a:xfrm>
        </p:spPr>
        <p:txBody>
          <a:bodyPr>
            <a:normAutofit/>
          </a:bodyPr>
          <a:lstStyle/>
          <a:p>
            <a:r>
              <a:rPr lang="de-DE" dirty="0"/>
              <a:t>OUR PRODUCT</a:t>
            </a:r>
          </a:p>
        </p:txBody>
      </p:sp>
    </p:spTree>
    <p:extLst>
      <p:ext uri="{BB962C8B-B14F-4D97-AF65-F5344CB8AC3E}">
        <p14:creationId xmlns:p14="http://schemas.microsoft.com/office/powerpoint/2010/main" val="2877962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9928" y="3435725"/>
            <a:ext cx="6872825" cy="2392175"/>
          </a:xfrm>
        </p:spPr>
        <p:txBody>
          <a:bodyPr>
            <a:normAutofit/>
          </a:bodyPr>
          <a:lstStyle/>
          <a:p>
            <a:pPr marL="342900" indent="-342900">
              <a:spcBef>
                <a:spcPts val="0"/>
              </a:spcBef>
              <a:spcAft>
                <a:spcPts val="400"/>
              </a:spcAft>
              <a:buSzPct val="80000"/>
              <a:buBlip>
                <a:blip r:embed="rId2"/>
              </a:buBlip>
            </a:pPr>
            <a:r>
              <a:rPr lang="en-US" dirty="0"/>
              <a:t>Clinically-validated product:  Only three Astaxanthin producers have sponsored clinical research on their product</a:t>
            </a:r>
          </a:p>
          <a:p>
            <a:pPr marL="342900" indent="-342900">
              <a:spcBef>
                <a:spcPts val="0"/>
              </a:spcBef>
              <a:spcAft>
                <a:spcPts val="400"/>
              </a:spcAft>
              <a:buSzPct val="80000"/>
              <a:buBlip>
                <a:blip r:embed="rId2"/>
              </a:buBlip>
            </a:pPr>
            <a:r>
              <a:rPr lang="en-US" dirty="0"/>
              <a:t>Seven years perfecting production techniques and isolating a superior strain of algae before full-scale production</a:t>
            </a:r>
          </a:p>
          <a:p>
            <a:pPr marL="342900" indent="-342900">
              <a:spcBef>
                <a:spcPts val="0"/>
              </a:spcBef>
              <a:spcAft>
                <a:spcPts val="400"/>
              </a:spcAft>
              <a:buSzPct val="80000"/>
              <a:buBlip>
                <a:blip r:embed="rId2"/>
              </a:buBlip>
            </a:pPr>
            <a:r>
              <a:rPr lang="en-US" dirty="0"/>
              <a:t>Best growing system:  Closed tube system to prevent contamination</a:t>
            </a:r>
          </a:p>
          <a:p>
            <a:pPr marL="342900" indent="-342900">
              <a:spcBef>
                <a:spcPts val="0"/>
              </a:spcBef>
              <a:spcAft>
                <a:spcPts val="400"/>
              </a:spcAft>
              <a:buSzPct val="80000"/>
              <a:buBlip>
                <a:blip r:embed="rId2"/>
              </a:buBlip>
            </a:pPr>
            <a:r>
              <a:rPr lang="en-US" dirty="0"/>
              <a:t>Cutting-edge technology:  Purest; most concentrated; world’s first organic Astaxanthin product</a:t>
            </a:r>
          </a:p>
          <a:p>
            <a:pPr marL="342900" indent="-342900">
              <a:spcBef>
                <a:spcPts val="0"/>
              </a:spcBef>
              <a:spcAft>
                <a:spcPts val="400"/>
              </a:spcAft>
              <a:buSzPct val="80000"/>
              <a:buBlip>
                <a:blip r:embed="rId2"/>
              </a:buBlip>
            </a:pPr>
            <a:r>
              <a:rPr lang="en-US" dirty="0"/>
              <a:t>Accurate analytical method and stable raw materials</a:t>
            </a:r>
          </a:p>
        </p:txBody>
      </p:sp>
      <p:sp>
        <p:nvSpPr>
          <p:cNvPr id="12" name="Freeform 5"/>
          <p:cNvSpPr>
            <a:spLocks/>
          </p:cNvSpPr>
          <p:nvPr/>
        </p:nvSpPr>
        <p:spPr bwMode="auto">
          <a:xfrm>
            <a:off x="883773" y="2289172"/>
            <a:ext cx="139712" cy="3224122"/>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p:cNvSpPr>
            <a:spLocks noGrp="1"/>
          </p:cNvSpPr>
          <p:nvPr>
            <p:ph type="title"/>
          </p:nvPr>
        </p:nvSpPr>
        <p:spPr>
          <a:xfrm>
            <a:off x="974038" y="2426768"/>
            <a:ext cx="6010737" cy="798119"/>
          </a:xfrm>
        </p:spPr>
        <p:txBody>
          <a:bodyPr>
            <a:normAutofit/>
          </a:bodyPr>
          <a:lstStyle/>
          <a:p>
            <a:r>
              <a:rPr lang="de-DE" dirty="0"/>
              <a:t>OUR PRODUCT</a:t>
            </a:r>
          </a:p>
        </p:txBody>
      </p:sp>
      <p:sp>
        <p:nvSpPr>
          <p:cNvPr id="8" name="Freeform 11"/>
          <p:cNvSpPr>
            <a:spLocks/>
          </p:cNvSpPr>
          <p:nvPr/>
        </p:nvSpPr>
        <p:spPr bwMode="auto">
          <a:xfrm>
            <a:off x="883773" y="3357898"/>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Subtitle 2"/>
          <p:cNvSpPr txBox="1">
            <a:spLocks/>
          </p:cNvSpPr>
          <p:nvPr/>
        </p:nvSpPr>
        <p:spPr>
          <a:xfrm>
            <a:off x="1005253" y="2925243"/>
            <a:ext cx="7233871" cy="40054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LEADING</a:t>
            </a:r>
            <a:r>
              <a:rPr lang="en-US" sz="1600" b="1" spc="100" dirty="0"/>
              <a:t> </a:t>
            </a:r>
            <a:r>
              <a:rPr lang="en-US" sz="1600" b="1" dirty="0"/>
              <a:t>ASTAXANTHIN</a:t>
            </a:r>
            <a:r>
              <a:rPr lang="en-US" sz="1600" b="1" spc="100" dirty="0"/>
              <a:t> </a:t>
            </a:r>
            <a:r>
              <a:rPr lang="en-US" sz="1600" b="1" dirty="0"/>
              <a:t>PRODUCER</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0"/>
            <a:ext cx="4512468" cy="2417655"/>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12470" y="0"/>
            <a:ext cx="4629149" cy="2421122"/>
          </a:xfrm>
          <a:prstGeom prst="rect">
            <a:avLst/>
          </a:prstGeom>
        </p:spPr>
      </p:pic>
    </p:spTree>
    <p:extLst>
      <p:ext uri="{BB962C8B-B14F-4D97-AF65-F5344CB8AC3E}">
        <p14:creationId xmlns:p14="http://schemas.microsoft.com/office/powerpoint/2010/main" val="4092151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9928" y="3435725"/>
            <a:ext cx="6457647" cy="2392175"/>
          </a:xfrm>
        </p:spPr>
        <p:txBody>
          <a:bodyPr>
            <a:normAutofit/>
          </a:bodyPr>
          <a:lstStyle/>
          <a:p>
            <a:pPr marL="342900" indent="-342900">
              <a:spcBef>
                <a:spcPts val="600"/>
              </a:spcBef>
              <a:spcAft>
                <a:spcPts val="400"/>
              </a:spcAft>
              <a:buSzPct val="80000"/>
              <a:buBlip>
                <a:blip r:embed="rId2"/>
              </a:buBlip>
            </a:pPr>
            <a:r>
              <a:rPr lang="en-US" sz="1500" dirty="0"/>
              <a:t>World’s First Organically Certified Astaxanthin Crop</a:t>
            </a:r>
          </a:p>
          <a:p>
            <a:pPr marL="342900" indent="-342900">
              <a:spcBef>
                <a:spcPts val="600"/>
              </a:spcBef>
              <a:spcAft>
                <a:spcPts val="400"/>
              </a:spcAft>
              <a:buSzPct val="80000"/>
              <a:buBlip>
                <a:blip r:embed="rId2"/>
              </a:buBlip>
            </a:pPr>
            <a:r>
              <a:rPr lang="en-US" sz="1500" dirty="0"/>
              <a:t>World’s First Organically Certified Astaxanthin Product:  </a:t>
            </a:r>
            <a:r>
              <a:rPr lang="en-US" sz="1500" dirty="0" err="1"/>
              <a:t>AstaZine</a:t>
            </a:r>
            <a:r>
              <a:rPr lang="de-DE" baseline="40000" dirty="0"/>
              <a:t>®</a:t>
            </a:r>
            <a:r>
              <a:rPr lang="en-US" sz="1500" dirty="0"/>
              <a:t> Natural Astaxanthin 5% </a:t>
            </a:r>
            <a:r>
              <a:rPr lang="en-US" sz="1500" i="1" dirty="0"/>
              <a:t>Haematococcus </a:t>
            </a:r>
            <a:r>
              <a:rPr lang="en-US" sz="1500" i="1" dirty="0" err="1"/>
              <a:t>pluvialis</a:t>
            </a:r>
            <a:r>
              <a:rPr lang="en-US" sz="1500" i="1" dirty="0"/>
              <a:t> </a:t>
            </a:r>
            <a:r>
              <a:rPr lang="en-US" sz="1500" dirty="0"/>
              <a:t>powder</a:t>
            </a:r>
          </a:p>
          <a:p>
            <a:pPr marL="342900" indent="-342900">
              <a:spcBef>
                <a:spcPts val="600"/>
              </a:spcBef>
              <a:spcAft>
                <a:spcPts val="400"/>
              </a:spcAft>
              <a:buSzPct val="80000"/>
              <a:buBlip>
                <a:blip r:embed="rId2"/>
              </a:buBlip>
            </a:pPr>
            <a:r>
              <a:rPr lang="en-US" sz="1500" dirty="0"/>
              <a:t>Certified by leading European organic certifier: ECOCERT</a:t>
            </a:r>
          </a:p>
        </p:txBody>
      </p:sp>
      <p:sp>
        <p:nvSpPr>
          <p:cNvPr id="12" name="Freeform 5"/>
          <p:cNvSpPr>
            <a:spLocks/>
          </p:cNvSpPr>
          <p:nvPr/>
        </p:nvSpPr>
        <p:spPr bwMode="auto">
          <a:xfrm>
            <a:off x="883772" y="2289172"/>
            <a:ext cx="268019" cy="2493843"/>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p:cNvSpPr>
            <a:spLocks noGrp="1"/>
          </p:cNvSpPr>
          <p:nvPr>
            <p:ph type="title"/>
          </p:nvPr>
        </p:nvSpPr>
        <p:spPr>
          <a:xfrm>
            <a:off x="974038" y="2426768"/>
            <a:ext cx="6010737" cy="798119"/>
          </a:xfrm>
        </p:spPr>
        <p:txBody>
          <a:bodyPr>
            <a:normAutofit/>
          </a:bodyPr>
          <a:lstStyle/>
          <a:p>
            <a:r>
              <a:rPr lang="de-DE" dirty="0"/>
              <a:t>OUR PRODUCT</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t="12387" b="13004"/>
          <a:stretch/>
        </p:blipFill>
        <p:spPr>
          <a:xfrm>
            <a:off x="3167890" y="299679"/>
            <a:ext cx="2482484" cy="1852166"/>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038" y="353513"/>
            <a:ext cx="1722568" cy="1722568"/>
          </a:xfrm>
          <a:prstGeom prst="rect">
            <a:avLst/>
          </a:prstGeom>
        </p:spPr>
      </p:pic>
      <p:sp>
        <p:nvSpPr>
          <p:cNvPr id="8" name="Freeform 11"/>
          <p:cNvSpPr>
            <a:spLocks/>
          </p:cNvSpPr>
          <p:nvPr/>
        </p:nvSpPr>
        <p:spPr bwMode="auto">
          <a:xfrm>
            <a:off x="883773" y="3357898"/>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Subtitle 2"/>
          <p:cNvSpPr txBox="1">
            <a:spLocks/>
          </p:cNvSpPr>
          <p:nvPr/>
        </p:nvSpPr>
        <p:spPr>
          <a:xfrm>
            <a:off x="1005253" y="2925242"/>
            <a:ext cx="7233871" cy="73048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WORLD’S</a:t>
            </a:r>
            <a:r>
              <a:rPr lang="en-US" sz="1600" b="1" spc="100" dirty="0"/>
              <a:t> </a:t>
            </a:r>
            <a:r>
              <a:rPr lang="en-US" sz="1600" b="1" dirty="0"/>
              <a:t>FIRST</a:t>
            </a:r>
            <a:r>
              <a:rPr lang="en-US" sz="1600" b="1" spc="100" dirty="0"/>
              <a:t> </a:t>
            </a:r>
            <a:r>
              <a:rPr lang="en-US" sz="1600" b="1" dirty="0"/>
              <a:t>ORGANIC</a:t>
            </a:r>
            <a:r>
              <a:rPr lang="en-US" sz="1600" b="1" spc="100" dirty="0"/>
              <a:t> </a:t>
            </a:r>
            <a:r>
              <a:rPr lang="en-US" sz="1600" b="1" dirty="0"/>
              <a:t>ASTAXANTHIN</a:t>
            </a:r>
          </a:p>
        </p:txBody>
      </p:sp>
    </p:spTree>
    <p:extLst>
      <p:ext uri="{BB962C8B-B14F-4D97-AF65-F5344CB8AC3E}">
        <p14:creationId xmlns:p14="http://schemas.microsoft.com/office/powerpoint/2010/main" val="870057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p:cNvGrpSpPr>
            <a:grpSpLocks noChangeAspect="1"/>
          </p:cNvGrpSpPr>
          <p:nvPr/>
        </p:nvGrpSpPr>
        <p:grpSpPr bwMode="auto">
          <a:xfrm>
            <a:off x="869951" y="2395539"/>
            <a:ext cx="7037388" cy="1498601"/>
            <a:chOff x="548" y="1509"/>
            <a:chExt cx="4433" cy="944"/>
          </a:xfrm>
        </p:grpSpPr>
        <p:sp>
          <p:nvSpPr>
            <p:cNvPr id="14" name="Freeform 5"/>
            <p:cNvSpPr>
              <a:spLocks/>
            </p:cNvSpPr>
            <p:nvPr/>
          </p:nvSpPr>
          <p:spPr bwMode="auto">
            <a:xfrm>
              <a:off x="555" y="1509"/>
              <a:ext cx="88" cy="623"/>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flipH="1">
              <a:off x="2763" y="2127"/>
              <a:ext cx="29" cy="294"/>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763"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4949" y="2123"/>
              <a:ext cx="32" cy="298"/>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4916" y="2389"/>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48" y="2132"/>
              <a:ext cx="4394" cy="64"/>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Freeform 7"/>
          <p:cNvSpPr>
            <a:spLocks/>
          </p:cNvSpPr>
          <p:nvPr/>
        </p:nvSpPr>
        <p:spPr bwMode="auto">
          <a:xfrm flipH="1">
            <a:off x="6150146" y="3376613"/>
            <a:ext cx="45719" cy="473075"/>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8"/>
          <p:cNvSpPr>
            <a:spLocks/>
          </p:cNvSpPr>
          <p:nvPr/>
        </p:nvSpPr>
        <p:spPr bwMode="auto">
          <a:xfrm>
            <a:off x="6145383" y="3798889"/>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Title 1"/>
          <p:cNvSpPr>
            <a:spLocks noGrp="1"/>
          </p:cNvSpPr>
          <p:nvPr>
            <p:ph type="title"/>
          </p:nvPr>
        </p:nvSpPr>
        <p:spPr>
          <a:xfrm>
            <a:off x="974038" y="2422477"/>
            <a:ext cx="6656368" cy="537967"/>
          </a:xfrm>
        </p:spPr>
        <p:txBody>
          <a:bodyPr>
            <a:noAutofit/>
          </a:bodyPr>
          <a:lstStyle/>
          <a:p>
            <a:r>
              <a:rPr lang="de-DE" dirty="0"/>
              <a:t>OUR PRODUCT</a:t>
            </a:r>
            <a:endParaRPr lang="en-US" dirty="0"/>
          </a:p>
        </p:txBody>
      </p:sp>
      <p:sp>
        <p:nvSpPr>
          <p:cNvPr id="23" name="Subtitle 2"/>
          <p:cNvSpPr txBox="1">
            <a:spLocks/>
          </p:cNvSpPr>
          <p:nvPr/>
        </p:nvSpPr>
        <p:spPr>
          <a:xfrm>
            <a:off x="1005254" y="2925242"/>
            <a:ext cx="7197452" cy="73048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GLOBAL</a:t>
            </a:r>
            <a:r>
              <a:rPr lang="en-US" sz="1600" b="1" spc="100" dirty="0"/>
              <a:t> </a:t>
            </a:r>
            <a:r>
              <a:rPr lang="en-US" sz="1600" b="1" dirty="0"/>
              <a:t>SUPPLY</a:t>
            </a:r>
            <a:r>
              <a:rPr lang="en-US" sz="1600" b="1" spc="100" dirty="0"/>
              <a:t> </a:t>
            </a:r>
            <a:r>
              <a:rPr lang="en-US" sz="1600" b="1" dirty="0"/>
              <a:t>CHAIN:  SOURCING</a:t>
            </a:r>
            <a:r>
              <a:rPr lang="en-US" sz="1600" b="1" spc="100" dirty="0"/>
              <a:t> </a:t>
            </a:r>
            <a:r>
              <a:rPr lang="en-US" sz="1600" b="1" dirty="0"/>
              <a:t>FROM</a:t>
            </a:r>
            <a:r>
              <a:rPr lang="en-US" sz="1600" b="1" spc="100" dirty="0"/>
              <a:t> </a:t>
            </a:r>
            <a:r>
              <a:rPr lang="en-US" sz="1600" b="1" dirty="0"/>
              <a:t>THE</a:t>
            </a:r>
            <a:r>
              <a:rPr lang="en-US" sz="1600" b="1" spc="100" dirty="0"/>
              <a:t> </a:t>
            </a:r>
            <a:r>
              <a:rPr lang="en-US" sz="1600" b="1" dirty="0"/>
              <a:t>BEST-OF-THE-BEST</a:t>
            </a:r>
          </a:p>
        </p:txBody>
      </p:sp>
      <p:sp>
        <p:nvSpPr>
          <p:cNvPr id="24" name="Subtitle 2"/>
          <p:cNvSpPr txBox="1">
            <a:spLocks/>
          </p:cNvSpPr>
          <p:nvPr/>
        </p:nvSpPr>
        <p:spPr>
          <a:xfrm>
            <a:off x="390920" y="3910312"/>
            <a:ext cx="1449328" cy="685099"/>
          </a:xfrm>
          <a:prstGeom prst="rect">
            <a:avLst/>
          </a:prstGeom>
          <a:noFill/>
          <a:ln>
            <a:noFill/>
          </a:ln>
        </p:spPr>
        <p:txBody>
          <a:bodyPr vert="horz" lIns="91440" tIns="45720" rIns="91440" bIns="45720" rtlCol="0">
            <a:noAutofit/>
          </a:bodyPr>
          <a:lstStyle>
            <a:lvl1pPr marL="0" indent="0" algn="l" defTabSz="457200" rtl="0" eaLnBrk="1" latinLnBrk="0" hangingPunct="1">
              <a:lnSpc>
                <a:spcPct val="110000"/>
              </a:lnSpc>
              <a:spcBef>
                <a:spcPts val="400"/>
              </a:spcBef>
              <a:buFont typeface="Arial"/>
              <a:buNone/>
              <a:defRPr sz="15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err="1">
                <a:solidFill>
                  <a:schemeClr val="bg1"/>
                </a:solidFill>
              </a:rPr>
              <a:t>Beadlets</a:t>
            </a:r>
            <a:r>
              <a:rPr lang="en-US" sz="1400" dirty="0">
                <a:solidFill>
                  <a:schemeClr val="bg1"/>
                </a:solidFill>
              </a:rPr>
              <a:t>:  Made in Japan</a:t>
            </a:r>
          </a:p>
          <a:p>
            <a:endParaRPr lang="en-US" dirty="0"/>
          </a:p>
        </p:txBody>
      </p:sp>
      <p:sp>
        <p:nvSpPr>
          <p:cNvPr id="25" name="Subtitle 2"/>
          <p:cNvSpPr txBox="1">
            <a:spLocks/>
          </p:cNvSpPr>
          <p:nvPr/>
        </p:nvSpPr>
        <p:spPr>
          <a:xfrm>
            <a:off x="5692792" y="3910312"/>
            <a:ext cx="1367525" cy="685099"/>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ts val="4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Softgels:  Made in USA</a:t>
            </a:r>
          </a:p>
        </p:txBody>
      </p:sp>
      <p:sp>
        <p:nvSpPr>
          <p:cNvPr id="26" name="Subtitle 2"/>
          <p:cNvSpPr txBox="1">
            <a:spLocks/>
          </p:cNvSpPr>
          <p:nvPr/>
        </p:nvSpPr>
        <p:spPr>
          <a:xfrm>
            <a:off x="3597276" y="3910312"/>
            <a:ext cx="2192226" cy="996301"/>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ts val="4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Supercritical CO2 solvent-free oleoresins:  Made in Germany </a:t>
            </a:r>
          </a:p>
        </p:txBody>
      </p:sp>
      <p:sp>
        <p:nvSpPr>
          <p:cNvPr id="27" name="Subtitle 2"/>
          <p:cNvSpPr txBox="1">
            <a:spLocks/>
          </p:cNvSpPr>
          <p:nvPr/>
        </p:nvSpPr>
        <p:spPr>
          <a:xfrm>
            <a:off x="7060317" y="3910312"/>
            <a:ext cx="2242032" cy="685099"/>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ts val="4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Water-Dispersible Powder: Made in China</a:t>
            </a:r>
          </a:p>
        </p:txBody>
      </p:sp>
      <p:sp>
        <p:nvSpPr>
          <p:cNvPr id="28" name="Freeform 7"/>
          <p:cNvSpPr>
            <a:spLocks/>
          </p:cNvSpPr>
          <p:nvPr/>
        </p:nvSpPr>
        <p:spPr bwMode="auto">
          <a:xfrm flipH="1">
            <a:off x="915827" y="3375378"/>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p:cNvSpPr>
          <p:nvPr/>
        </p:nvSpPr>
        <p:spPr bwMode="auto">
          <a:xfrm>
            <a:off x="911066" y="3804095"/>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5F0ACD5D-5AD6-4F20-886E-2BA16568BF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870" b="28103"/>
          <a:stretch/>
        </p:blipFill>
        <p:spPr>
          <a:xfrm>
            <a:off x="0" y="-34243"/>
            <a:ext cx="9144000" cy="2473299"/>
          </a:xfrm>
          <a:prstGeom prst="rect">
            <a:avLst/>
          </a:prstGeom>
        </p:spPr>
      </p:pic>
      <p:sp>
        <p:nvSpPr>
          <p:cNvPr id="32" name="Subtitle 2">
            <a:extLst>
              <a:ext uri="{FF2B5EF4-FFF2-40B4-BE49-F238E27FC236}">
                <a16:creationId xmlns:a16="http://schemas.microsoft.com/office/drawing/2014/main" id="{B2BB7D41-CC7F-41AA-8FC2-32B76F6A2187}"/>
              </a:ext>
            </a:extLst>
          </p:cNvPr>
          <p:cNvSpPr txBox="1">
            <a:spLocks/>
          </p:cNvSpPr>
          <p:nvPr/>
        </p:nvSpPr>
        <p:spPr>
          <a:xfrm>
            <a:off x="1818461" y="3910312"/>
            <a:ext cx="1648398" cy="996301"/>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ts val="4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Water-Dispersible Emulsion: Made in Switzerland</a:t>
            </a:r>
            <a:endParaRPr lang="en-US" sz="1500" dirty="0"/>
          </a:p>
        </p:txBody>
      </p:sp>
      <p:sp>
        <p:nvSpPr>
          <p:cNvPr id="33" name="Freeform 7">
            <a:extLst>
              <a:ext uri="{FF2B5EF4-FFF2-40B4-BE49-F238E27FC236}">
                <a16:creationId xmlns:a16="http://schemas.microsoft.com/office/drawing/2014/main" id="{0C4E0058-905E-43B8-9D76-5ADEB0BFAD69}"/>
              </a:ext>
            </a:extLst>
          </p:cNvPr>
          <p:cNvSpPr>
            <a:spLocks/>
          </p:cNvSpPr>
          <p:nvPr/>
        </p:nvSpPr>
        <p:spPr bwMode="auto">
          <a:xfrm flipH="1">
            <a:off x="2577611" y="3381380"/>
            <a:ext cx="46038" cy="466725"/>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8">
            <a:extLst>
              <a:ext uri="{FF2B5EF4-FFF2-40B4-BE49-F238E27FC236}">
                <a16:creationId xmlns:a16="http://schemas.microsoft.com/office/drawing/2014/main" id="{B48E33A9-F570-4D65-8516-DA9AE6729852}"/>
              </a:ext>
            </a:extLst>
          </p:cNvPr>
          <p:cNvSpPr>
            <a:spLocks/>
          </p:cNvSpPr>
          <p:nvPr/>
        </p:nvSpPr>
        <p:spPr bwMode="auto">
          <a:xfrm>
            <a:off x="2577611" y="3797305"/>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09328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2"/>
          <p:cNvSpPr txBox="1">
            <a:spLocks/>
          </p:cNvSpPr>
          <p:nvPr/>
        </p:nvSpPr>
        <p:spPr>
          <a:xfrm>
            <a:off x="3854633" y="3924297"/>
            <a:ext cx="1618886"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Quick dispersion without stirring</a:t>
            </a:r>
          </a:p>
        </p:txBody>
      </p:sp>
      <p:sp>
        <p:nvSpPr>
          <p:cNvPr id="5" name="Subtitle 12"/>
          <p:cNvSpPr txBox="1">
            <a:spLocks/>
          </p:cNvSpPr>
          <p:nvPr/>
        </p:nvSpPr>
        <p:spPr>
          <a:xfrm>
            <a:off x="6233135" y="3924298"/>
            <a:ext cx="1665658" cy="1321958"/>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Competitive product doesn’t disperse properly even after stirring</a:t>
            </a:r>
          </a:p>
        </p:txBody>
      </p:sp>
      <p:grpSp>
        <p:nvGrpSpPr>
          <p:cNvPr id="12" name="Group 4"/>
          <p:cNvGrpSpPr>
            <a:grpSpLocks noChangeAspect="1"/>
          </p:cNvGrpSpPr>
          <p:nvPr/>
        </p:nvGrpSpPr>
        <p:grpSpPr bwMode="auto">
          <a:xfrm>
            <a:off x="881063" y="2416176"/>
            <a:ext cx="6192838" cy="1477963"/>
            <a:chOff x="555" y="1522"/>
            <a:chExt cx="3901" cy="931"/>
          </a:xfrm>
        </p:grpSpPr>
        <p:sp>
          <p:nvSpPr>
            <p:cNvPr id="14" name="Freeform 5"/>
            <p:cNvSpPr>
              <a:spLocks/>
            </p:cNvSpPr>
            <p:nvPr/>
          </p:nvSpPr>
          <p:spPr bwMode="auto">
            <a:xfrm>
              <a:off x="555" y="1522"/>
              <a:ext cx="78" cy="611"/>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flipH="1">
              <a:off x="2877" y="2133"/>
              <a:ext cx="29" cy="288"/>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876"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4419" y="2125"/>
              <a:ext cx="32" cy="3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4391" y="2389"/>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55" y="2133"/>
              <a:ext cx="3864" cy="60"/>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 name="Subtitle 12"/>
          <p:cNvSpPr txBox="1">
            <a:spLocks/>
          </p:cNvSpPr>
          <p:nvPr/>
        </p:nvSpPr>
        <p:spPr>
          <a:xfrm>
            <a:off x="919703" y="3924297"/>
            <a:ext cx="2278616"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err="1"/>
              <a:t>AstaZine</a:t>
            </a:r>
            <a:r>
              <a:rPr lang="de-DE" sz="1500" baseline="40000" dirty="0"/>
              <a:t>®</a:t>
            </a:r>
            <a:r>
              <a:rPr lang="en-US" sz="1500" dirty="0"/>
              <a:t> water dispersible powder is on the right in each photo</a:t>
            </a:r>
          </a:p>
        </p:txBody>
      </p:sp>
      <p:sp>
        <p:nvSpPr>
          <p:cNvPr id="24" name="Freeform 7"/>
          <p:cNvSpPr>
            <a:spLocks/>
          </p:cNvSpPr>
          <p:nvPr/>
        </p:nvSpPr>
        <p:spPr bwMode="auto">
          <a:xfrm flipH="1">
            <a:off x="1908420" y="3385580"/>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p:nvSpPr>
        <p:spPr bwMode="auto">
          <a:xfrm>
            <a:off x="1903659"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Title 1"/>
          <p:cNvSpPr>
            <a:spLocks noGrp="1"/>
          </p:cNvSpPr>
          <p:nvPr>
            <p:ph type="title"/>
          </p:nvPr>
        </p:nvSpPr>
        <p:spPr>
          <a:xfrm>
            <a:off x="974038" y="2426769"/>
            <a:ext cx="6010737" cy="556462"/>
          </a:xfrm>
        </p:spPr>
        <p:txBody>
          <a:bodyPr>
            <a:normAutofit/>
          </a:bodyPr>
          <a:lstStyle/>
          <a:p>
            <a:r>
              <a:rPr lang="de-DE" dirty="0"/>
              <a:t>OUR PRODUCT</a:t>
            </a:r>
          </a:p>
        </p:txBody>
      </p:sp>
      <p:sp>
        <p:nvSpPr>
          <p:cNvPr id="27" name="Subtitle 2"/>
          <p:cNvSpPr txBox="1">
            <a:spLocks/>
          </p:cNvSpPr>
          <p:nvPr/>
        </p:nvSpPr>
        <p:spPr>
          <a:xfrm>
            <a:off x="1005253" y="2925242"/>
            <a:ext cx="7233871" cy="73048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WATER</a:t>
            </a:r>
            <a:r>
              <a:rPr lang="en-US" sz="1600" b="1" spc="100" dirty="0"/>
              <a:t> </a:t>
            </a:r>
            <a:r>
              <a:rPr lang="en-US" sz="1600" b="1" dirty="0"/>
              <a:t>DISPERSIBLE</a:t>
            </a:r>
            <a:r>
              <a:rPr lang="en-US" sz="1600" b="1" spc="100" dirty="0"/>
              <a:t> </a:t>
            </a:r>
            <a:r>
              <a:rPr lang="en-US" sz="1600" b="1" dirty="0"/>
              <a:t>ASTAXANTHIN</a:t>
            </a:r>
            <a:r>
              <a:rPr lang="en-US" sz="1600" b="1" spc="100" dirty="0"/>
              <a:t> </a:t>
            </a:r>
            <a:r>
              <a:rPr lang="en-US" sz="1600" b="1" dirty="0"/>
              <a:t>VERSUS</a:t>
            </a:r>
            <a:r>
              <a:rPr lang="en-US" sz="1600" b="1" spc="100" dirty="0"/>
              <a:t> </a:t>
            </a:r>
            <a:r>
              <a:rPr lang="en-US" sz="1600" b="1" dirty="0"/>
              <a:t>LEADING</a:t>
            </a:r>
            <a:r>
              <a:rPr lang="en-US" sz="1600" b="1" spc="100" dirty="0"/>
              <a:t> </a:t>
            </a:r>
            <a:r>
              <a:rPr lang="en-US" sz="1600" b="1" dirty="0"/>
              <a:t>COMPETITOR</a:t>
            </a:r>
          </a:p>
        </p:txBody>
      </p:sp>
      <p:pic>
        <p:nvPicPr>
          <p:cNvPr id="28" name="Picture 27"/>
          <p:cNvPicPr>
            <a:picLocks noChangeAspect="1"/>
          </p:cNvPicPr>
          <p:nvPr/>
        </p:nvPicPr>
        <p:blipFill rotWithShape="1">
          <a:blip r:embed="rId2" cstate="screen">
            <a:extLst>
              <a:ext uri="{28A0092B-C50C-407E-A947-70E740481C1C}">
                <a14:useLocalDpi xmlns:a14="http://schemas.microsoft.com/office/drawing/2010/main"/>
              </a:ext>
            </a:extLst>
          </a:blip>
          <a:srcRect b="-10730"/>
          <a:stretch/>
        </p:blipFill>
        <p:spPr>
          <a:xfrm>
            <a:off x="3278188" y="-11111"/>
            <a:ext cx="2905125" cy="2695574"/>
          </a:xfrm>
          <a:prstGeom prst="rect">
            <a:avLst/>
          </a:prstGeom>
        </p:spPr>
      </p:pic>
      <p:pic>
        <p:nvPicPr>
          <p:cNvPr id="29" name="Picture 2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83314" y="-9525"/>
            <a:ext cx="2960686" cy="2434158"/>
          </a:xfrm>
          <a:prstGeom prst="rect">
            <a:avLst/>
          </a:prstGeom>
        </p:spPr>
      </p:pic>
      <p:pic>
        <p:nvPicPr>
          <p:cNvPr id="30" name="Picture 2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 y="0"/>
            <a:ext cx="3278189" cy="2417950"/>
          </a:xfrm>
          <a:prstGeom prst="rect">
            <a:avLst/>
          </a:prstGeom>
        </p:spPr>
      </p:pic>
    </p:spTree>
    <p:extLst>
      <p:ext uri="{BB962C8B-B14F-4D97-AF65-F5344CB8AC3E}">
        <p14:creationId xmlns:p14="http://schemas.microsoft.com/office/powerpoint/2010/main" val="2807685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415626"/>
            <a:ext cx="4562475" cy="3325568"/>
          </a:xfrm>
          <a:prstGeom prst="rect">
            <a:avLst/>
          </a:prstGeom>
        </p:spPr>
      </p:pic>
      <p:sp>
        <p:nvSpPr>
          <p:cNvPr id="8" name="Subtitle 7"/>
          <p:cNvSpPr>
            <a:spLocks noGrp="1"/>
          </p:cNvSpPr>
          <p:nvPr>
            <p:ph type="subTitle" idx="1"/>
          </p:nvPr>
        </p:nvSpPr>
        <p:spPr>
          <a:xfrm>
            <a:off x="4882940" y="3596315"/>
            <a:ext cx="4104042" cy="964189"/>
          </a:xfrm>
        </p:spPr>
        <p:txBody>
          <a:bodyPr>
            <a:normAutofit/>
          </a:bodyPr>
          <a:lstStyle/>
          <a:p>
            <a:r>
              <a:rPr lang="en-US" dirty="0">
                <a:solidFill>
                  <a:schemeClr val="bg1"/>
                </a:solidFill>
                <a:cs typeface="Arial"/>
              </a:rPr>
              <a:t>From the Pure Waters of</a:t>
            </a:r>
          </a:p>
          <a:p>
            <a:r>
              <a:rPr lang="en-US" dirty="0">
                <a:solidFill>
                  <a:schemeClr val="bg1"/>
                </a:solidFill>
                <a:cs typeface="Arial"/>
              </a:rPr>
              <a:t>the Himalayan Mountains…</a:t>
            </a:r>
          </a:p>
          <a:p>
            <a:endParaRPr lang="en-US" dirty="0"/>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83" y="5384005"/>
            <a:ext cx="1089860" cy="1214993"/>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01863" y="904875"/>
            <a:ext cx="3578718" cy="1394209"/>
          </a:xfrm>
          <a:prstGeom prst="rect">
            <a:avLst/>
          </a:prstGeom>
        </p:spPr>
      </p:pic>
    </p:spTree>
    <p:extLst>
      <p:ext uri="{BB962C8B-B14F-4D97-AF65-F5344CB8AC3E}">
        <p14:creationId xmlns:p14="http://schemas.microsoft.com/office/powerpoint/2010/main" val="197691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24973"/>
            <a:ext cx="5575659" cy="556352"/>
          </a:xfrm>
        </p:spPr>
        <p:txBody>
          <a:bodyPr>
            <a:normAutofit/>
          </a:bodyPr>
          <a:lstStyle/>
          <a:p>
            <a:r>
              <a:rPr lang="en-US" dirty="0"/>
              <a:t>OUR PRODUCT</a:t>
            </a:r>
          </a:p>
        </p:txBody>
      </p:sp>
      <p:grpSp>
        <p:nvGrpSpPr>
          <p:cNvPr id="4" name="Group 4"/>
          <p:cNvGrpSpPr>
            <a:grpSpLocks noChangeAspect="1"/>
          </p:cNvGrpSpPr>
          <p:nvPr/>
        </p:nvGrpSpPr>
        <p:grpSpPr bwMode="auto">
          <a:xfrm>
            <a:off x="838200" y="2382838"/>
            <a:ext cx="6286500" cy="1514475"/>
            <a:chOff x="528" y="1501"/>
            <a:chExt cx="3960" cy="954"/>
          </a:xfrm>
        </p:grpSpPr>
        <p:sp>
          <p:nvSpPr>
            <p:cNvPr id="6" name="Freeform 5"/>
            <p:cNvSpPr>
              <a:spLocks/>
            </p:cNvSpPr>
            <p:nvPr/>
          </p:nvSpPr>
          <p:spPr bwMode="auto">
            <a:xfrm>
              <a:off x="560" y="1501"/>
              <a:ext cx="0" cy="920"/>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528" y="2388"/>
              <a:ext cx="64" cy="65"/>
            </a:xfrm>
            <a:custGeom>
              <a:avLst/>
              <a:gdLst>
                <a:gd name="T0" fmla="*/ 53 w 106"/>
                <a:gd name="T1" fmla="*/ 107 h 107"/>
                <a:gd name="T2" fmla="*/ 53 w 106"/>
                <a:gd name="T3" fmla="*/ 107 h 107"/>
                <a:gd name="T4" fmla="*/ 106 w 106"/>
                <a:gd name="T5" fmla="*/ 54 h 107"/>
                <a:gd name="T6" fmla="*/ 53 w 106"/>
                <a:gd name="T7" fmla="*/ 0 h 107"/>
                <a:gd name="T8" fmla="*/ 0 w 106"/>
                <a:gd name="T9" fmla="*/ 54 h 107"/>
                <a:gd name="T10" fmla="*/ 53 w 106"/>
                <a:gd name="T11" fmla="*/ 107 h 107"/>
              </a:gdLst>
              <a:ahLst/>
              <a:cxnLst>
                <a:cxn ang="0">
                  <a:pos x="T0" y="T1"/>
                </a:cxn>
                <a:cxn ang="0">
                  <a:pos x="T2" y="T3"/>
                </a:cxn>
                <a:cxn ang="0">
                  <a:pos x="T4" y="T5"/>
                </a:cxn>
                <a:cxn ang="0">
                  <a:pos x="T6" y="T7"/>
                </a:cxn>
                <a:cxn ang="0">
                  <a:pos x="T8" y="T9"/>
                </a:cxn>
                <a:cxn ang="0">
                  <a:pos x="T10" y="T11"/>
                </a:cxn>
              </a:cxnLst>
              <a:rect l="0" t="0" r="r" b="b"/>
              <a:pathLst>
                <a:path w="106" h="107">
                  <a:moveTo>
                    <a:pt x="53" y="107"/>
                  </a:moveTo>
                  <a:lnTo>
                    <a:pt x="53" y="107"/>
                  </a:lnTo>
                  <a:cubicBezTo>
                    <a:pt x="82" y="107"/>
                    <a:pt x="106" y="83"/>
                    <a:pt x="106" y="54"/>
                  </a:cubicBezTo>
                  <a:cubicBezTo>
                    <a:pt x="106" y="24"/>
                    <a:pt x="82" y="0"/>
                    <a:pt x="53" y="0"/>
                  </a:cubicBezTo>
                  <a:cubicBezTo>
                    <a:pt x="23" y="0"/>
                    <a:pt x="0" y="24"/>
                    <a:pt x="0" y="54"/>
                  </a:cubicBezTo>
                  <a:cubicBezTo>
                    <a:pt x="0" y="83"/>
                    <a:pt x="23" y="107"/>
                    <a:pt x="53" y="10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560" y="2112"/>
              <a:ext cx="3928" cy="29"/>
            </a:xfrm>
            <a:custGeom>
              <a:avLst/>
              <a:gdLst>
                <a:gd name="T0" fmla="*/ 6060 w 6060"/>
                <a:gd name="T1" fmla="*/ 6060 w 6060"/>
                <a:gd name="T2" fmla="*/ 0 w 6060"/>
              </a:gdLst>
              <a:ahLst/>
              <a:cxnLst>
                <a:cxn ang="0">
                  <a:pos x="T0" y="0"/>
                </a:cxn>
                <a:cxn ang="0">
                  <a:pos x="T1" y="0"/>
                </a:cxn>
                <a:cxn ang="0">
                  <a:pos x="T2" y="0"/>
                </a:cxn>
              </a:cxnLst>
              <a:rect l="0" t="0" r="r" b="b"/>
              <a:pathLst>
                <a:path w="6060">
                  <a:moveTo>
                    <a:pt x="6060" y="0"/>
                  </a:moveTo>
                  <a:lnTo>
                    <a:pt x="6060"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1937" y="2107"/>
              <a:ext cx="33" cy="281"/>
            </a:xfrm>
            <a:custGeom>
              <a:avLst/>
              <a:gdLst>
                <a:gd name="T0" fmla="*/ 0 h 1521"/>
                <a:gd name="T1" fmla="*/ 0 h 1521"/>
                <a:gd name="T2" fmla="*/ 1521 h 1521"/>
              </a:gdLst>
              <a:ahLst/>
              <a:cxnLst>
                <a:cxn ang="0">
                  <a:pos x="0" y="T0"/>
                </a:cxn>
                <a:cxn ang="0">
                  <a:pos x="0" y="T1"/>
                </a:cxn>
                <a:cxn ang="0">
                  <a:pos x="0" y="T2"/>
                </a:cxn>
              </a:cxnLst>
              <a:rect l="0" t="0" r="r" b="b"/>
              <a:pathLst>
                <a:path h="1521">
                  <a:moveTo>
                    <a:pt x="0" y="0"/>
                  </a:moveTo>
                  <a:lnTo>
                    <a:pt x="0" y="0"/>
                  </a:lnTo>
                  <a:lnTo>
                    <a:pt x="0" y="1521"/>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p:nvSpPr>
          <p:spPr bwMode="auto">
            <a:xfrm>
              <a:off x="1907" y="2386"/>
              <a:ext cx="65" cy="65"/>
            </a:xfrm>
            <a:custGeom>
              <a:avLst/>
              <a:gdLst>
                <a:gd name="T0" fmla="*/ 53 w 107"/>
                <a:gd name="T1" fmla="*/ 107 h 107"/>
                <a:gd name="T2" fmla="*/ 53 w 107"/>
                <a:gd name="T3" fmla="*/ 107 h 107"/>
                <a:gd name="T4" fmla="*/ 107 w 107"/>
                <a:gd name="T5" fmla="*/ 53 h 107"/>
                <a:gd name="T6" fmla="*/ 53 w 107"/>
                <a:gd name="T7" fmla="*/ 0 h 107"/>
                <a:gd name="T8" fmla="*/ 0 w 107"/>
                <a:gd name="T9" fmla="*/ 53 h 107"/>
                <a:gd name="T10" fmla="*/ 53 w 107"/>
                <a:gd name="T11" fmla="*/ 107 h 107"/>
              </a:gdLst>
              <a:ahLst/>
              <a:cxnLst>
                <a:cxn ang="0">
                  <a:pos x="T0" y="T1"/>
                </a:cxn>
                <a:cxn ang="0">
                  <a:pos x="T2" y="T3"/>
                </a:cxn>
                <a:cxn ang="0">
                  <a:pos x="T4" y="T5"/>
                </a:cxn>
                <a:cxn ang="0">
                  <a:pos x="T6" y="T7"/>
                </a:cxn>
                <a:cxn ang="0">
                  <a:pos x="T8" y="T9"/>
                </a:cxn>
                <a:cxn ang="0">
                  <a:pos x="T10" y="T11"/>
                </a:cxn>
              </a:cxnLst>
              <a:rect l="0" t="0" r="r" b="b"/>
              <a:pathLst>
                <a:path w="107" h="107">
                  <a:moveTo>
                    <a:pt x="53" y="107"/>
                  </a:moveTo>
                  <a:lnTo>
                    <a:pt x="53" y="107"/>
                  </a:lnTo>
                  <a:cubicBezTo>
                    <a:pt x="83" y="107"/>
                    <a:pt x="107" y="83"/>
                    <a:pt x="107" y="53"/>
                  </a:cubicBezTo>
                  <a:cubicBezTo>
                    <a:pt x="107" y="24"/>
                    <a:pt x="83" y="0"/>
                    <a:pt x="53" y="0"/>
                  </a:cubicBezTo>
                  <a:cubicBezTo>
                    <a:pt x="24" y="0"/>
                    <a:pt x="0" y="24"/>
                    <a:pt x="0" y="53"/>
                  </a:cubicBezTo>
                  <a:cubicBezTo>
                    <a:pt x="0" y="83"/>
                    <a:pt x="24" y="107"/>
                    <a:pt x="53" y="10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p:nvSpPr>
          <p:spPr bwMode="auto">
            <a:xfrm>
              <a:off x="3241" y="2113"/>
              <a:ext cx="33" cy="297"/>
            </a:xfrm>
            <a:custGeom>
              <a:avLst/>
              <a:gdLst>
                <a:gd name="T0" fmla="*/ 0 h 1521"/>
                <a:gd name="T1" fmla="*/ 0 h 1521"/>
                <a:gd name="T2" fmla="*/ 1521 h 1521"/>
              </a:gdLst>
              <a:ahLst/>
              <a:cxnLst>
                <a:cxn ang="0">
                  <a:pos x="0" y="T0"/>
                </a:cxn>
                <a:cxn ang="0">
                  <a:pos x="0" y="T1"/>
                </a:cxn>
                <a:cxn ang="0">
                  <a:pos x="0" y="T2"/>
                </a:cxn>
              </a:cxnLst>
              <a:rect l="0" t="0" r="r" b="b"/>
              <a:pathLst>
                <a:path h="1521">
                  <a:moveTo>
                    <a:pt x="0" y="0"/>
                  </a:moveTo>
                  <a:lnTo>
                    <a:pt x="0" y="0"/>
                  </a:lnTo>
                  <a:lnTo>
                    <a:pt x="0" y="1521"/>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p:nvSpPr>
          <p:spPr bwMode="auto">
            <a:xfrm>
              <a:off x="3209" y="2390"/>
              <a:ext cx="65" cy="65"/>
            </a:xfrm>
            <a:custGeom>
              <a:avLst/>
              <a:gdLst>
                <a:gd name="T0" fmla="*/ 53 w 107"/>
                <a:gd name="T1" fmla="*/ 107 h 107"/>
                <a:gd name="T2" fmla="*/ 53 w 107"/>
                <a:gd name="T3" fmla="*/ 107 h 107"/>
                <a:gd name="T4" fmla="*/ 107 w 107"/>
                <a:gd name="T5" fmla="*/ 54 h 107"/>
                <a:gd name="T6" fmla="*/ 53 w 107"/>
                <a:gd name="T7" fmla="*/ 0 h 107"/>
                <a:gd name="T8" fmla="*/ 0 w 107"/>
                <a:gd name="T9" fmla="*/ 54 h 107"/>
                <a:gd name="T10" fmla="*/ 53 w 107"/>
                <a:gd name="T11" fmla="*/ 107 h 107"/>
              </a:gdLst>
              <a:ahLst/>
              <a:cxnLst>
                <a:cxn ang="0">
                  <a:pos x="T0" y="T1"/>
                </a:cxn>
                <a:cxn ang="0">
                  <a:pos x="T2" y="T3"/>
                </a:cxn>
                <a:cxn ang="0">
                  <a:pos x="T4" y="T5"/>
                </a:cxn>
                <a:cxn ang="0">
                  <a:pos x="T6" y="T7"/>
                </a:cxn>
                <a:cxn ang="0">
                  <a:pos x="T8" y="T9"/>
                </a:cxn>
                <a:cxn ang="0">
                  <a:pos x="T10" y="T11"/>
                </a:cxn>
              </a:cxnLst>
              <a:rect l="0" t="0" r="r" b="b"/>
              <a:pathLst>
                <a:path w="107" h="107">
                  <a:moveTo>
                    <a:pt x="53" y="107"/>
                  </a:moveTo>
                  <a:lnTo>
                    <a:pt x="53" y="107"/>
                  </a:lnTo>
                  <a:cubicBezTo>
                    <a:pt x="83" y="107"/>
                    <a:pt x="107" y="83"/>
                    <a:pt x="107" y="54"/>
                  </a:cubicBezTo>
                  <a:cubicBezTo>
                    <a:pt x="107" y="24"/>
                    <a:pt x="83" y="0"/>
                    <a:pt x="53" y="0"/>
                  </a:cubicBezTo>
                  <a:cubicBezTo>
                    <a:pt x="24" y="0"/>
                    <a:pt x="0" y="24"/>
                    <a:pt x="0" y="54"/>
                  </a:cubicBezTo>
                  <a:cubicBezTo>
                    <a:pt x="0" y="83"/>
                    <a:pt x="24" y="107"/>
                    <a:pt x="53" y="10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Freeform 7"/>
          <p:cNvSpPr>
            <a:spLocks/>
          </p:cNvSpPr>
          <p:nvPr/>
        </p:nvSpPr>
        <p:spPr bwMode="auto">
          <a:xfrm>
            <a:off x="7116761" y="3339306"/>
            <a:ext cx="45719" cy="492919"/>
          </a:xfrm>
          <a:custGeom>
            <a:avLst/>
            <a:gdLst>
              <a:gd name="T0" fmla="*/ 0 h 489"/>
              <a:gd name="T1" fmla="*/ 0 h 489"/>
              <a:gd name="T2" fmla="*/ 489 h 489"/>
            </a:gdLst>
            <a:ahLst/>
            <a:cxnLst>
              <a:cxn ang="0">
                <a:pos x="0" y="T0"/>
              </a:cxn>
              <a:cxn ang="0">
                <a:pos x="0" y="T1"/>
              </a:cxn>
              <a:cxn ang="0">
                <a:pos x="0" y="T2"/>
              </a:cxn>
            </a:cxnLst>
            <a:rect l="0" t="0" r="r" b="b"/>
            <a:pathLst>
              <a:path h="489">
                <a:moveTo>
                  <a:pt x="0" y="0"/>
                </a:moveTo>
                <a:lnTo>
                  <a:pt x="0" y="0"/>
                </a:lnTo>
                <a:lnTo>
                  <a:pt x="0" y="489"/>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p:nvSpPr>
        <p:spPr bwMode="auto">
          <a:xfrm>
            <a:off x="7065962" y="3787776"/>
            <a:ext cx="103188" cy="103188"/>
          </a:xfrm>
          <a:custGeom>
            <a:avLst/>
            <a:gdLst>
              <a:gd name="T0" fmla="*/ 53 w 107"/>
              <a:gd name="T1" fmla="*/ 107 h 107"/>
              <a:gd name="T2" fmla="*/ 53 w 107"/>
              <a:gd name="T3" fmla="*/ 107 h 107"/>
              <a:gd name="T4" fmla="*/ 107 w 107"/>
              <a:gd name="T5" fmla="*/ 54 h 107"/>
              <a:gd name="T6" fmla="*/ 53 w 107"/>
              <a:gd name="T7" fmla="*/ 0 h 107"/>
              <a:gd name="T8" fmla="*/ 0 w 107"/>
              <a:gd name="T9" fmla="*/ 54 h 107"/>
              <a:gd name="T10" fmla="*/ 53 w 107"/>
              <a:gd name="T11" fmla="*/ 107 h 107"/>
            </a:gdLst>
            <a:ahLst/>
            <a:cxnLst>
              <a:cxn ang="0">
                <a:pos x="T0" y="T1"/>
              </a:cxn>
              <a:cxn ang="0">
                <a:pos x="T2" y="T3"/>
              </a:cxn>
              <a:cxn ang="0">
                <a:pos x="T4" y="T5"/>
              </a:cxn>
              <a:cxn ang="0">
                <a:pos x="T6" y="T7"/>
              </a:cxn>
              <a:cxn ang="0">
                <a:pos x="T8" y="T9"/>
              </a:cxn>
              <a:cxn ang="0">
                <a:pos x="T10" y="T11"/>
              </a:cxn>
            </a:cxnLst>
            <a:rect l="0" t="0" r="r" b="b"/>
            <a:pathLst>
              <a:path w="107" h="107">
                <a:moveTo>
                  <a:pt x="53" y="107"/>
                </a:moveTo>
                <a:lnTo>
                  <a:pt x="53" y="107"/>
                </a:lnTo>
                <a:cubicBezTo>
                  <a:pt x="83" y="107"/>
                  <a:pt x="107" y="83"/>
                  <a:pt x="107" y="54"/>
                </a:cubicBezTo>
                <a:cubicBezTo>
                  <a:pt x="107" y="24"/>
                  <a:pt x="83" y="0"/>
                  <a:pt x="53" y="0"/>
                </a:cubicBezTo>
                <a:cubicBezTo>
                  <a:pt x="24" y="0"/>
                  <a:pt x="0" y="24"/>
                  <a:pt x="0" y="54"/>
                </a:cubicBezTo>
                <a:cubicBezTo>
                  <a:pt x="0" y="83"/>
                  <a:pt x="24" y="107"/>
                  <a:pt x="53" y="10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3"/>
          <p:cNvSpPr/>
          <p:nvPr/>
        </p:nvSpPr>
        <p:spPr>
          <a:xfrm>
            <a:off x="249790" y="3914775"/>
            <a:ext cx="1841145" cy="323165"/>
          </a:xfrm>
          <a:prstGeom prst="rect">
            <a:avLst/>
          </a:prstGeom>
        </p:spPr>
        <p:txBody>
          <a:bodyPr wrap="none">
            <a:spAutoFit/>
          </a:bodyPr>
          <a:lstStyle/>
          <a:p>
            <a:pPr>
              <a:spcAft>
                <a:spcPts val="200"/>
              </a:spcAft>
              <a:buSzPct val="80000"/>
            </a:pPr>
            <a:r>
              <a:rPr lang="en-US" sz="1500" dirty="0">
                <a:solidFill>
                  <a:schemeClr val="bg1"/>
                </a:solidFill>
              </a:rPr>
              <a:t>Member of NAXA  </a:t>
            </a:r>
          </a:p>
        </p:txBody>
      </p:sp>
      <p:sp>
        <p:nvSpPr>
          <p:cNvPr id="25" name="Rectangle 24"/>
          <p:cNvSpPr/>
          <p:nvPr/>
        </p:nvSpPr>
        <p:spPr>
          <a:xfrm>
            <a:off x="2342903" y="3894139"/>
            <a:ext cx="1598515" cy="579646"/>
          </a:xfrm>
          <a:prstGeom prst="rect">
            <a:avLst/>
          </a:prstGeom>
        </p:spPr>
        <p:txBody>
          <a:bodyPr wrap="none">
            <a:spAutoFit/>
          </a:bodyPr>
          <a:lstStyle/>
          <a:p>
            <a:pPr>
              <a:spcAft>
                <a:spcPts val="200"/>
              </a:spcAft>
              <a:buSzPct val="80000"/>
            </a:pPr>
            <a:r>
              <a:rPr lang="en-US" sz="1500" dirty="0">
                <a:solidFill>
                  <a:schemeClr val="bg1"/>
                </a:solidFill>
              </a:rPr>
              <a:t>ISO 9001-2008</a:t>
            </a:r>
          </a:p>
          <a:p>
            <a:pPr>
              <a:spcAft>
                <a:spcPts val="200"/>
              </a:spcAft>
              <a:buSzPct val="80000"/>
            </a:pPr>
            <a:r>
              <a:rPr lang="en-US" sz="1500" dirty="0">
                <a:solidFill>
                  <a:schemeClr val="bg1"/>
                </a:solidFill>
              </a:rPr>
              <a:t>ISO 22000-2005</a:t>
            </a:r>
          </a:p>
        </p:txBody>
      </p:sp>
      <p:sp>
        <p:nvSpPr>
          <p:cNvPr id="27" name="Rectangle 26"/>
          <p:cNvSpPr/>
          <p:nvPr/>
        </p:nvSpPr>
        <p:spPr>
          <a:xfrm>
            <a:off x="4715322" y="3914775"/>
            <a:ext cx="859531" cy="323165"/>
          </a:xfrm>
          <a:prstGeom prst="rect">
            <a:avLst/>
          </a:prstGeom>
        </p:spPr>
        <p:txBody>
          <a:bodyPr wrap="none">
            <a:spAutoFit/>
          </a:bodyPr>
          <a:lstStyle/>
          <a:p>
            <a:pPr>
              <a:spcAft>
                <a:spcPts val="200"/>
              </a:spcAft>
              <a:buSzPct val="80000"/>
            </a:pPr>
            <a:r>
              <a:rPr lang="en-US" sz="1500" dirty="0">
                <a:solidFill>
                  <a:schemeClr val="bg1"/>
                </a:solidFill>
              </a:rPr>
              <a:t>HACCP</a:t>
            </a:r>
          </a:p>
        </p:txBody>
      </p:sp>
      <p:sp>
        <p:nvSpPr>
          <p:cNvPr id="28" name="Rectangle 27"/>
          <p:cNvSpPr/>
          <p:nvPr/>
        </p:nvSpPr>
        <p:spPr>
          <a:xfrm>
            <a:off x="6282080" y="3908947"/>
            <a:ext cx="2499970" cy="1595309"/>
          </a:xfrm>
          <a:prstGeom prst="rect">
            <a:avLst/>
          </a:prstGeom>
        </p:spPr>
        <p:txBody>
          <a:bodyPr wrap="square">
            <a:spAutoFit/>
          </a:bodyPr>
          <a:lstStyle/>
          <a:p>
            <a:pPr>
              <a:spcAft>
                <a:spcPts val="200"/>
              </a:spcAft>
              <a:buSzPct val="80000"/>
            </a:pPr>
            <a:r>
              <a:rPr lang="en-US" sz="1500" dirty="0">
                <a:solidFill>
                  <a:schemeClr val="bg1"/>
                </a:solidFill>
              </a:rPr>
              <a:t>All Natural Process</a:t>
            </a:r>
          </a:p>
          <a:p>
            <a:pPr marL="285750" indent="-171450">
              <a:buSzPct val="80000"/>
              <a:buFont typeface="Arial" panose="020B0604020202020204" pitchFamily="34" charset="0"/>
              <a:buChar char="•"/>
            </a:pPr>
            <a:r>
              <a:rPr lang="en-US" sz="1350" dirty="0">
                <a:solidFill>
                  <a:schemeClr val="bg1"/>
                </a:solidFill>
              </a:rPr>
              <a:t>Certified Organic Farm</a:t>
            </a:r>
          </a:p>
          <a:p>
            <a:pPr marL="285750" indent="-171450">
              <a:buSzPct val="80000"/>
              <a:buFont typeface="Arial" panose="020B0604020202020204" pitchFamily="34" charset="0"/>
              <a:buChar char="•"/>
            </a:pPr>
            <a:r>
              <a:rPr lang="en-US" sz="1350" dirty="0">
                <a:solidFill>
                  <a:schemeClr val="bg1"/>
                </a:solidFill>
              </a:rPr>
              <a:t>Vegan</a:t>
            </a:r>
          </a:p>
          <a:p>
            <a:pPr marL="285750" indent="-171450">
              <a:buSzPct val="80000"/>
              <a:buFont typeface="Arial" panose="020B0604020202020204" pitchFamily="34" charset="0"/>
              <a:buChar char="•"/>
            </a:pPr>
            <a:r>
              <a:rPr lang="en-US" sz="1350" dirty="0">
                <a:solidFill>
                  <a:schemeClr val="bg1"/>
                </a:solidFill>
              </a:rPr>
              <a:t>Allergen and Solvent Free</a:t>
            </a:r>
          </a:p>
          <a:p>
            <a:pPr marL="285750" indent="-171450">
              <a:buSzPct val="80000"/>
              <a:buFont typeface="Arial" panose="020B0604020202020204" pitchFamily="34" charset="0"/>
              <a:buChar char="•"/>
            </a:pPr>
            <a:r>
              <a:rPr lang="en-US" sz="1350" dirty="0">
                <a:solidFill>
                  <a:schemeClr val="bg1"/>
                </a:solidFill>
              </a:rPr>
              <a:t>Non-Irradiated</a:t>
            </a:r>
          </a:p>
          <a:p>
            <a:pPr marL="285750" indent="-171450">
              <a:buSzPct val="80000"/>
              <a:buFont typeface="Arial" panose="020B0604020202020204" pitchFamily="34" charset="0"/>
              <a:buChar char="•"/>
            </a:pPr>
            <a:r>
              <a:rPr lang="en-US" sz="1350" dirty="0">
                <a:solidFill>
                  <a:schemeClr val="bg1"/>
                </a:solidFill>
              </a:rPr>
              <a:t>Kosher &amp; Halal</a:t>
            </a:r>
          </a:p>
          <a:p>
            <a:pPr marL="285750" indent="-171450">
              <a:buSzPct val="80000"/>
              <a:buFont typeface="Arial" panose="020B0604020202020204" pitchFamily="34" charset="0"/>
              <a:buChar char="•"/>
            </a:pPr>
            <a:r>
              <a:rPr lang="en-US" sz="1350" dirty="0">
                <a:solidFill>
                  <a:schemeClr val="bg1"/>
                </a:solidFill>
              </a:rPr>
              <a:t>Non-GMO Project Verified</a:t>
            </a:r>
          </a:p>
        </p:txBody>
      </p:sp>
      <p:sp>
        <p:nvSpPr>
          <p:cNvPr id="23" name="Subtitle 2"/>
          <p:cNvSpPr txBox="1">
            <a:spLocks/>
          </p:cNvSpPr>
          <p:nvPr/>
        </p:nvSpPr>
        <p:spPr>
          <a:xfrm>
            <a:off x="1005253" y="2925242"/>
            <a:ext cx="7233871" cy="73048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QUALITY:  PRODUCED</a:t>
            </a:r>
            <a:r>
              <a:rPr lang="en-US" sz="1600" b="1" spc="100" dirty="0"/>
              <a:t> </a:t>
            </a:r>
            <a:r>
              <a:rPr lang="en-US" sz="1600" b="1" dirty="0"/>
              <a:t>UNDER</a:t>
            </a:r>
            <a:r>
              <a:rPr lang="en-US" sz="1600" b="1" spc="100" dirty="0"/>
              <a:t> </a:t>
            </a:r>
            <a:r>
              <a:rPr lang="en-US" sz="1600" b="1" dirty="0"/>
              <a:t>CGMP</a:t>
            </a:r>
            <a:r>
              <a:rPr lang="en-US" sz="1600" b="1" spc="100" dirty="0"/>
              <a:t> </a:t>
            </a:r>
            <a:r>
              <a:rPr lang="en-US" sz="1600" b="1" dirty="0"/>
              <a:t>ACCORDING</a:t>
            </a:r>
            <a:r>
              <a:rPr lang="en-US" sz="1600" b="1" spc="100" dirty="0"/>
              <a:t> </a:t>
            </a:r>
            <a:r>
              <a:rPr lang="en-US" sz="1600" b="1" dirty="0"/>
              <a:t>TO 21 CFR 111</a:t>
            </a:r>
          </a:p>
        </p:txBody>
      </p:sp>
      <p:pic>
        <p:nvPicPr>
          <p:cNvPr id="31" name="Picture 3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3332" y="876451"/>
            <a:ext cx="798681" cy="798681"/>
          </a:xfrm>
          <a:prstGeom prst="rect">
            <a:avLst/>
          </a:prstGeom>
        </p:spPr>
      </p:pic>
      <p:pic>
        <p:nvPicPr>
          <p:cNvPr id="32"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7456" y="860493"/>
            <a:ext cx="864186" cy="822896"/>
          </a:xfrm>
          <a:prstGeom prst="rect">
            <a:avLst/>
          </a:prstGeom>
        </p:spPr>
      </p:pic>
      <p:pic>
        <p:nvPicPr>
          <p:cNvPr id="33" name="Picture 3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43686" y="781872"/>
            <a:ext cx="655954" cy="987839"/>
          </a:xfrm>
          <a:prstGeom prst="rect">
            <a:avLst/>
          </a:prstGeom>
        </p:spPr>
      </p:pic>
      <p:pic>
        <p:nvPicPr>
          <p:cNvPr id="34" name="Picture 3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87022" y="807377"/>
            <a:ext cx="941574" cy="879678"/>
          </a:xfrm>
          <a:prstGeom prst="rect">
            <a:avLst/>
          </a:prstGeom>
        </p:spPr>
      </p:pic>
      <p:pic>
        <p:nvPicPr>
          <p:cNvPr id="35" name="Picture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47085" y="858815"/>
            <a:ext cx="754492" cy="878952"/>
          </a:xfrm>
          <a:prstGeom prst="rect">
            <a:avLst/>
          </a:prstGeom>
        </p:spPr>
      </p:pic>
      <p:grpSp>
        <p:nvGrpSpPr>
          <p:cNvPr id="36" name="Group 4"/>
          <p:cNvGrpSpPr>
            <a:grpSpLocks noChangeAspect="1"/>
          </p:cNvGrpSpPr>
          <p:nvPr/>
        </p:nvGrpSpPr>
        <p:grpSpPr bwMode="auto">
          <a:xfrm>
            <a:off x="1037002" y="932216"/>
            <a:ext cx="6172200" cy="682625"/>
            <a:chOff x="1098" y="786"/>
            <a:chExt cx="3888" cy="430"/>
          </a:xfrm>
        </p:grpSpPr>
        <p:sp>
          <p:nvSpPr>
            <p:cNvPr id="37" name="AutoShape 3"/>
            <p:cNvSpPr>
              <a:spLocks noChangeAspect="1" noChangeArrowheads="1" noTextEdit="1"/>
            </p:cNvSpPr>
            <p:nvPr/>
          </p:nvSpPr>
          <p:spPr bwMode="auto">
            <a:xfrm>
              <a:off x="1098" y="796"/>
              <a:ext cx="388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
            <p:cNvSpPr>
              <a:spLocks/>
            </p:cNvSpPr>
            <p:nvPr/>
          </p:nvSpPr>
          <p:spPr bwMode="auto">
            <a:xfrm>
              <a:off x="3326" y="786"/>
              <a:ext cx="0" cy="418"/>
            </a:xfrm>
            <a:custGeom>
              <a:avLst/>
              <a:gdLst>
                <a:gd name="T0" fmla="*/ 677 h 677"/>
                <a:gd name="T1" fmla="*/ 677 h 677"/>
                <a:gd name="T2" fmla="*/ 0 h 677"/>
              </a:gdLst>
              <a:ahLst/>
              <a:cxnLst>
                <a:cxn ang="0">
                  <a:pos x="0" y="T0"/>
                </a:cxn>
                <a:cxn ang="0">
                  <a:pos x="0" y="T1"/>
                </a:cxn>
                <a:cxn ang="0">
                  <a:pos x="0" y="T2"/>
                </a:cxn>
              </a:cxnLst>
              <a:rect l="0" t="0" r="r" b="b"/>
              <a:pathLst>
                <a:path h="677">
                  <a:moveTo>
                    <a:pt x="0" y="677"/>
                  </a:moveTo>
                  <a:lnTo>
                    <a:pt x="0" y="677"/>
                  </a:lnTo>
                  <a:lnTo>
                    <a:pt x="0" y="0"/>
                  </a:ln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p:cNvSpPr>
              <a:spLocks/>
            </p:cNvSpPr>
            <p:nvPr/>
          </p:nvSpPr>
          <p:spPr bwMode="auto">
            <a:xfrm>
              <a:off x="2564" y="792"/>
              <a:ext cx="0" cy="418"/>
            </a:xfrm>
            <a:custGeom>
              <a:avLst/>
              <a:gdLst>
                <a:gd name="T0" fmla="*/ 677 h 677"/>
                <a:gd name="T1" fmla="*/ 677 h 677"/>
                <a:gd name="T2" fmla="*/ 0 h 677"/>
              </a:gdLst>
              <a:ahLst/>
              <a:cxnLst>
                <a:cxn ang="0">
                  <a:pos x="0" y="T0"/>
                </a:cxn>
                <a:cxn ang="0">
                  <a:pos x="0" y="T1"/>
                </a:cxn>
                <a:cxn ang="0">
                  <a:pos x="0" y="T2"/>
                </a:cxn>
              </a:cxnLst>
              <a:rect l="0" t="0" r="r" b="b"/>
              <a:pathLst>
                <a:path h="677">
                  <a:moveTo>
                    <a:pt x="0" y="677"/>
                  </a:moveTo>
                  <a:lnTo>
                    <a:pt x="0" y="677"/>
                  </a:lnTo>
                  <a:lnTo>
                    <a:pt x="0" y="0"/>
                  </a:ln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p:cNvSpPr>
              <a:spLocks/>
            </p:cNvSpPr>
            <p:nvPr/>
          </p:nvSpPr>
          <p:spPr bwMode="auto">
            <a:xfrm>
              <a:off x="1865" y="792"/>
              <a:ext cx="0" cy="418"/>
            </a:xfrm>
            <a:custGeom>
              <a:avLst/>
              <a:gdLst>
                <a:gd name="T0" fmla="*/ 677 h 677"/>
                <a:gd name="T1" fmla="*/ 677 h 677"/>
                <a:gd name="T2" fmla="*/ 0 h 677"/>
              </a:gdLst>
              <a:ahLst/>
              <a:cxnLst>
                <a:cxn ang="0">
                  <a:pos x="0" y="T0"/>
                </a:cxn>
                <a:cxn ang="0">
                  <a:pos x="0" y="T1"/>
                </a:cxn>
                <a:cxn ang="0">
                  <a:pos x="0" y="T2"/>
                </a:cxn>
              </a:cxnLst>
              <a:rect l="0" t="0" r="r" b="b"/>
              <a:pathLst>
                <a:path h="677">
                  <a:moveTo>
                    <a:pt x="0" y="677"/>
                  </a:moveTo>
                  <a:lnTo>
                    <a:pt x="0" y="677"/>
                  </a:lnTo>
                  <a:lnTo>
                    <a:pt x="0" y="0"/>
                  </a:ln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p:cNvSpPr>
              <a:spLocks/>
            </p:cNvSpPr>
            <p:nvPr/>
          </p:nvSpPr>
          <p:spPr bwMode="auto">
            <a:xfrm>
              <a:off x="1262" y="798"/>
              <a:ext cx="0" cy="418"/>
            </a:xfrm>
            <a:custGeom>
              <a:avLst/>
              <a:gdLst>
                <a:gd name="T0" fmla="*/ 677 h 677"/>
                <a:gd name="T1" fmla="*/ 677 h 677"/>
                <a:gd name="T2" fmla="*/ 0 h 677"/>
              </a:gdLst>
              <a:ahLst/>
              <a:cxnLst>
                <a:cxn ang="0">
                  <a:pos x="0" y="T0"/>
                </a:cxn>
                <a:cxn ang="0">
                  <a:pos x="0" y="T1"/>
                </a:cxn>
                <a:cxn ang="0">
                  <a:pos x="0" y="T2"/>
                </a:cxn>
              </a:cxnLst>
              <a:rect l="0" t="0" r="r" b="b"/>
              <a:pathLst>
                <a:path h="677">
                  <a:moveTo>
                    <a:pt x="0" y="677"/>
                  </a:moveTo>
                  <a:lnTo>
                    <a:pt x="0" y="677"/>
                  </a:lnTo>
                  <a:lnTo>
                    <a:pt x="0" y="0"/>
                  </a:ln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9"/>
            <p:cNvSpPr>
              <a:spLocks/>
            </p:cNvSpPr>
            <p:nvPr/>
          </p:nvSpPr>
          <p:spPr bwMode="auto">
            <a:xfrm>
              <a:off x="4021" y="792"/>
              <a:ext cx="0" cy="418"/>
            </a:xfrm>
            <a:custGeom>
              <a:avLst/>
              <a:gdLst>
                <a:gd name="T0" fmla="*/ 677 h 677"/>
                <a:gd name="T1" fmla="*/ 677 h 677"/>
                <a:gd name="T2" fmla="*/ 0 h 677"/>
              </a:gdLst>
              <a:ahLst/>
              <a:cxnLst>
                <a:cxn ang="0">
                  <a:pos x="0" y="T0"/>
                </a:cxn>
                <a:cxn ang="0">
                  <a:pos x="0" y="T1"/>
                </a:cxn>
                <a:cxn ang="0">
                  <a:pos x="0" y="T2"/>
                </a:cxn>
              </a:cxnLst>
              <a:rect l="0" t="0" r="r" b="b"/>
              <a:pathLst>
                <a:path h="677">
                  <a:moveTo>
                    <a:pt x="0" y="677"/>
                  </a:moveTo>
                  <a:lnTo>
                    <a:pt x="0" y="677"/>
                  </a:lnTo>
                  <a:lnTo>
                    <a:pt x="0" y="0"/>
                  </a:ln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p:cNvSpPr>
              <a:spLocks/>
            </p:cNvSpPr>
            <p:nvPr/>
          </p:nvSpPr>
          <p:spPr bwMode="auto">
            <a:xfrm>
              <a:off x="4735" y="792"/>
              <a:ext cx="0" cy="418"/>
            </a:xfrm>
            <a:custGeom>
              <a:avLst/>
              <a:gdLst>
                <a:gd name="T0" fmla="*/ 677 h 677"/>
                <a:gd name="T1" fmla="*/ 677 h 677"/>
                <a:gd name="T2" fmla="*/ 0 h 677"/>
              </a:gdLst>
              <a:ahLst/>
              <a:cxnLst>
                <a:cxn ang="0">
                  <a:pos x="0" y="T0"/>
                </a:cxn>
                <a:cxn ang="0">
                  <a:pos x="0" y="T1"/>
                </a:cxn>
                <a:cxn ang="0">
                  <a:pos x="0" y="T2"/>
                </a:cxn>
              </a:cxnLst>
              <a:rect l="0" t="0" r="r" b="b"/>
              <a:pathLst>
                <a:path h="677">
                  <a:moveTo>
                    <a:pt x="0" y="677"/>
                  </a:moveTo>
                  <a:lnTo>
                    <a:pt x="0" y="677"/>
                  </a:lnTo>
                  <a:lnTo>
                    <a:pt x="0" y="0"/>
                  </a:ln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518708" y="835952"/>
            <a:ext cx="909181" cy="905630"/>
          </a:xfrm>
          <a:prstGeom prst="rect">
            <a:avLst/>
          </a:prstGeom>
        </p:spPr>
      </p:pic>
      <p:sp>
        <p:nvSpPr>
          <p:cNvPr id="44" name="Freeform 10"/>
          <p:cNvSpPr>
            <a:spLocks/>
          </p:cNvSpPr>
          <p:nvPr/>
        </p:nvSpPr>
        <p:spPr bwMode="auto">
          <a:xfrm>
            <a:off x="7861485" y="940153"/>
            <a:ext cx="0" cy="663575"/>
          </a:xfrm>
          <a:custGeom>
            <a:avLst/>
            <a:gdLst>
              <a:gd name="T0" fmla="*/ 677 h 677"/>
              <a:gd name="T1" fmla="*/ 677 h 677"/>
              <a:gd name="T2" fmla="*/ 0 h 677"/>
            </a:gdLst>
            <a:ahLst/>
            <a:cxnLst>
              <a:cxn ang="0">
                <a:pos x="0" y="T0"/>
              </a:cxn>
              <a:cxn ang="0">
                <a:pos x="0" y="T1"/>
              </a:cxn>
              <a:cxn ang="0">
                <a:pos x="0" y="T2"/>
              </a:cxn>
            </a:cxnLst>
            <a:rect l="0" t="0" r="r" b="b"/>
            <a:pathLst>
              <a:path h="677">
                <a:moveTo>
                  <a:pt x="0" y="677"/>
                </a:moveTo>
                <a:lnTo>
                  <a:pt x="0" y="677"/>
                </a:lnTo>
                <a:lnTo>
                  <a:pt x="0" y="0"/>
                </a:ln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69179" y="835952"/>
            <a:ext cx="892745" cy="892745"/>
          </a:xfrm>
          <a:prstGeom prst="rect">
            <a:avLst/>
          </a:prstGeom>
        </p:spPr>
      </p:pic>
      <p:pic>
        <p:nvPicPr>
          <p:cNvPr id="8" name="Picture 7">
            <a:extLst>
              <a:ext uri="{FF2B5EF4-FFF2-40B4-BE49-F238E27FC236}">
                <a16:creationId xmlns:a16="http://schemas.microsoft.com/office/drawing/2014/main" id="{B3913CEA-7D1D-44CA-833B-02B86B41212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5795" r="5795"/>
          <a:stretch/>
        </p:blipFill>
        <p:spPr>
          <a:xfrm>
            <a:off x="151705" y="935066"/>
            <a:ext cx="1043294" cy="783628"/>
          </a:xfrm>
          <a:prstGeom prst="rect">
            <a:avLst/>
          </a:prstGeom>
        </p:spPr>
      </p:pic>
    </p:spTree>
    <p:extLst>
      <p:ext uri="{BB962C8B-B14F-4D97-AF65-F5344CB8AC3E}">
        <p14:creationId xmlns:p14="http://schemas.microsoft.com/office/powerpoint/2010/main" val="382903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p:cNvGrpSpPr>
            <a:grpSpLocks noChangeAspect="1"/>
          </p:cNvGrpSpPr>
          <p:nvPr/>
        </p:nvGrpSpPr>
        <p:grpSpPr bwMode="auto">
          <a:xfrm>
            <a:off x="881063" y="2395538"/>
            <a:ext cx="6788150" cy="1155700"/>
            <a:chOff x="555" y="1509"/>
            <a:chExt cx="4276" cy="728"/>
          </a:xfrm>
        </p:grpSpPr>
        <p:sp>
          <p:nvSpPr>
            <p:cNvPr id="14" name="Freeform 5"/>
            <p:cNvSpPr>
              <a:spLocks/>
            </p:cNvSpPr>
            <p:nvPr/>
          </p:nvSpPr>
          <p:spPr bwMode="auto">
            <a:xfrm>
              <a:off x="555" y="1509"/>
              <a:ext cx="103" cy="404"/>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4799" y="1898"/>
              <a:ext cx="29" cy="29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4766" y="2173"/>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55" y="1904"/>
              <a:ext cx="4252" cy="2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7"/>
          <p:cNvSpPr>
            <a:spLocks/>
          </p:cNvSpPr>
          <p:nvPr/>
        </p:nvSpPr>
        <p:spPr bwMode="auto">
          <a:xfrm flipH="1">
            <a:off x="4301155" y="3022601"/>
            <a:ext cx="46038" cy="484747"/>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8"/>
          <p:cNvSpPr>
            <a:spLocks/>
          </p:cNvSpPr>
          <p:nvPr/>
        </p:nvSpPr>
        <p:spPr bwMode="auto">
          <a:xfrm>
            <a:off x="4296392" y="3456548"/>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1" name="Picture 4" descr="http://pleasediscuss.com/andimann/wp-content/uploads/2010/12/balanc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45104" y="384497"/>
            <a:ext cx="3610840" cy="1786670"/>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p:cNvSpPr>
            <a:spLocks noGrp="1"/>
          </p:cNvSpPr>
          <p:nvPr>
            <p:ph type="title"/>
          </p:nvPr>
        </p:nvSpPr>
        <p:spPr>
          <a:xfrm>
            <a:off x="974038" y="2433870"/>
            <a:ext cx="8169961" cy="514816"/>
          </a:xfrm>
        </p:spPr>
        <p:txBody>
          <a:bodyPr>
            <a:noAutofit/>
          </a:bodyPr>
          <a:lstStyle/>
          <a:p>
            <a:pPr>
              <a:lnSpc>
                <a:spcPct val="95000"/>
              </a:lnSpc>
            </a:pPr>
            <a:r>
              <a:rPr lang="en-US" spc="-30" dirty="0"/>
              <a:t>PRODUCTS FROM NON-NAXA SUPPLIERS</a:t>
            </a:r>
          </a:p>
        </p:txBody>
      </p:sp>
      <p:sp>
        <p:nvSpPr>
          <p:cNvPr id="31" name="Subtitle 2"/>
          <p:cNvSpPr>
            <a:spLocks noGrp="1"/>
          </p:cNvSpPr>
          <p:nvPr>
            <p:ph type="subTitle" idx="1"/>
          </p:nvPr>
        </p:nvSpPr>
        <p:spPr>
          <a:xfrm>
            <a:off x="502254" y="3569591"/>
            <a:ext cx="1917486" cy="1323277"/>
          </a:xfrm>
        </p:spPr>
        <p:txBody>
          <a:bodyPr>
            <a:normAutofit/>
          </a:bodyPr>
          <a:lstStyle/>
          <a:p>
            <a:r>
              <a:rPr lang="en-US" dirty="0"/>
              <a:t>Member of NAXA</a:t>
            </a:r>
          </a:p>
        </p:txBody>
      </p:sp>
      <p:sp>
        <p:nvSpPr>
          <p:cNvPr id="32" name="Subtitle 2"/>
          <p:cNvSpPr txBox="1">
            <a:spLocks/>
          </p:cNvSpPr>
          <p:nvPr/>
        </p:nvSpPr>
        <p:spPr>
          <a:xfrm>
            <a:off x="3044832" y="3569591"/>
            <a:ext cx="2604721" cy="105466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Some consumer products labeled “Natural” are actually Synthetic Astaxanthin</a:t>
            </a:r>
          </a:p>
        </p:txBody>
      </p:sp>
      <p:sp>
        <p:nvSpPr>
          <p:cNvPr id="34" name="Subtitle 2"/>
          <p:cNvSpPr txBox="1">
            <a:spLocks/>
          </p:cNvSpPr>
          <p:nvPr/>
        </p:nvSpPr>
        <p:spPr>
          <a:xfrm>
            <a:off x="6350525" y="3569591"/>
            <a:ext cx="2431001" cy="1928531"/>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dirty="0"/>
              <a:t>15 commercial products tested</a:t>
            </a:r>
          </a:p>
          <a:p>
            <a:pPr marL="285750" indent="-169863">
              <a:spcBef>
                <a:spcPts val="400"/>
              </a:spcBef>
              <a:buFont typeface="Arial" panose="020B0604020202020204" pitchFamily="34" charset="0"/>
              <a:buChar char="•"/>
            </a:pPr>
            <a:r>
              <a:rPr lang="en-US" dirty="0"/>
              <a:t>Only 3 had the stated level of Astaxanthin present</a:t>
            </a:r>
          </a:p>
          <a:p>
            <a:pPr marL="285750" indent="-169863">
              <a:spcBef>
                <a:spcPts val="400"/>
              </a:spcBef>
              <a:buFont typeface="Arial" panose="020B0604020202020204" pitchFamily="34" charset="0"/>
              <a:buChar char="•"/>
            </a:pPr>
            <a:r>
              <a:rPr lang="en-US" dirty="0"/>
              <a:t>80% were cheating the consumer</a:t>
            </a:r>
          </a:p>
          <a:p>
            <a:pPr marL="285750" indent="-169863">
              <a:spcBef>
                <a:spcPts val="400"/>
              </a:spcBef>
              <a:buFont typeface="Arial" panose="020B0604020202020204" pitchFamily="34" charset="0"/>
              <a:buChar char="•"/>
            </a:pPr>
            <a:r>
              <a:rPr lang="en-US" dirty="0"/>
              <a:t>1/3 of the products tested had less than half of label claim</a:t>
            </a:r>
          </a:p>
          <a:p>
            <a:endParaRPr lang="en-US" dirty="0"/>
          </a:p>
        </p:txBody>
      </p:sp>
      <p:sp>
        <p:nvSpPr>
          <p:cNvPr id="35" name="Rectangle 34"/>
          <p:cNvSpPr/>
          <p:nvPr/>
        </p:nvSpPr>
        <p:spPr>
          <a:xfrm>
            <a:off x="6661751" y="5830486"/>
            <a:ext cx="2086645" cy="577081"/>
          </a:xfrm>
          <a:prstGeom prst="rect">
            <a:avLst/>
          </a:prstGeom>
        </p:spPr>
        <p:txBody>
          <a:bodyPr wrap="square">
            <a:spAutoFit/>
          </a:bodyPr>
          <a:lstStyle/>
          <a:p>
            <a:r>
              <a:rPr lang="en-US" sz="1050" i="1" dirty="0"/>
              <a:t>From the book “The World’s Best Kept Health Secret:  Natural Astaxanthin”</a:t>
            </a:r>
          </a:p>
        </p:txBody>
      </p:sp>
      <p:sp>
        <p:nvSpPr>
          <p:cNvPr id="17" name="Freeform 7"/>
          <p:cNvSpPr>
            <a:spLocks/>
          </p:cNvSpPr>
          <p:nvPr/>
        </p:nvSpPr>
        <p:spPr bwMode="auto">
          <a:xfrm flipH="1">
            <a:off x="1437639" y="3032126"/>
            <a:ext cx="45719" cy="475223"/>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p:nvSpPr>
        <p:spPr bwMode="auto">
          <a:xfrm>
            <a:off x="1440180" y="3453465"/>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59789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24973"/>
            <a:ext cx="6036362" cy="556352"/>
          </a:xfrm>
        </p:spPr>
        <p:txBody>
          <a:bodyPr>
            <a:noAutofit/>
          </a:bodyPr>
          <a:lstStyle/>
          <a:p>
            <a:r>
              <a:rPr lang="en-US" dirty="0"/>
              <a:t>MAJOR DIFFERENCES FROM </a:t>
            </a:r>
            <a:br>
              <a:rPr lang="en-US" dirty="0"/>
            </a:br>
            <a:r>
              <a:rPr lang="en-US" dirty="0"/>
              <a:t>SYNTHETIC ASTAXANTHIN </a:t>
            </a:r>
          </a:p>
        </p:txBody>
      </p:sp>
      <p:sp>
        <p:nvSpPr>
          <p:cNvPr id="3" name="Subtitle 2"/>
          <p:cNvSpPr>
            <a:spLocks noGrp="1"/>
          </p:cNvSpPr>
          <p:nvPr>
            <p:ph type="subTitle" idx="1"/>
          </p:nvPr>
        </p:nvSpPr>
        <p:spPr>
          <a:xfrm>
            <a:off x="809928" y="3487271"/>
            <a:ext cx="7524175" cy="2239666"/>
          </a:xfrm>
        </p:spPr>
        <p:txBody>
          <a:bodyPr>
            <a:normAutofit/>
          </a:bodyPr>
          <a:lstStyle/>
          <a:p>
            <a:pPr marL="342900" indent="-342900">
              <a:lnSpc>
                <a:spcPct val="100000"/>
              </a:lnSpc>
              <a:spcBef>
                <a:spcPts val="200"/>
              </a:spcBef>
              <a:spcAft>
                <a:spcPts val="400"/>
              </a:spcAft>
              <a:buSzPct val="80000"/>
              <a:buBlip>
                <a:blip r:embed="rId2"/>
              </a:buBlip>
            </a:pPr>
            <a:r>
              <a:rPr lang="en-US" sz="1350" b="1" dirty="0"/>
              <a:t>Source:</a:t>
            </a:r>
            <a:r>
              <a:rPr lang="en-US" sz="1350" dirty="0"/>
              <a:t>  Natural is extracted from algae while Synthetic is synthesized from petrochemicals</a:t>
            </a:r>
          </a:p>
          <a:p>
            <a:pPr marL="342900" indent="-342900">
              <a:lnSpc>
                <a:spcPct val="100000"/>
              </a:lnSpc>
              <a:spcBef>
                <a:spcPts val="200"/>
              </a:spcBef>
              <a:spcAft>
                <a:spcPts val="400"/>
              </a:spcAft>
              <a:buSzPct val="80000"/>
              <a:buBlip>
                <a:blip r:embed="rId2"/>
              </a:buBlip>
            </a:pPr>
            <a:r>
              <a:rPr lang="en-US" sz="1350" b="1" dirty="0"/>
              <a:t>Strength:</a:t>
            </a:r>
            <a:r>
              <a:rPr lang="en-US" sz="1350" dirty="0"/>
              <a:t>  Natural is 20 – 90 times stronger as an antioxidant</a:t>
            </a:r>
          </a:p>
          <a:p>
            <a:pPr marL="342900" indent="-342900">
              <a:lnSpc>
                <a:spcPct val="100000"/>
              </a:lnSpc>
              <a:spcBef>
                <a:spcPts val="200"/>
              </a:spcBef>
              <a:spcAft>
                <a:spcPts val="400"/>
              </a:spcAft>
              <a:buSzPct val="80000"/>
              <a:buBlip>
                <a:blip r:embed="rId2"/>
              </a:buBlip>
            </a:pPr>
            <a:r>
              <a:rPr lang="en-US" sz="1350" b="1" dirty="0"/>
              <a:t>Animal Trials Prove Superiority:</a:t>
            </a:r>
            <a:r>
              <a:rPr lang="en-US" sz="1350" dirty="0"/>
              <a:t>  Six different animal trials prove Natural has superior health benefits</a:t>
            </a:r>
          </a:p>
          <a:p>
            <a:pPr marL="342900" indent="-342900">
              <a:lnSpc>
                <a:spcPct val="100000"/>
              </a:lnSpc>
              <a:spcBef>
                <a:spcPts val="200"/>
              </a:spcBef>
              <a:spcAft>
                <a:spcPts val="400"/>
              </a:spcAft>
              <a:buSzPct val="80000"/>
              <a:buBlip>
                <a:blip r:embed="rId2"/>
              </a:buBlip>
            </a:pPr>
            <a:r>
              <a:rPr lang="en-US" sz="1350" b="1" dirty="0"/>
              <a:t>Safety:</a:t>
            </a:r>
            <a:r>
              <a:rPr lang="en-US" sz="1350" dirty="0"/>
              <a:t>  Natural has an extensive portfolio of human safety studies and over 20 years of commercial use; Synthetic has never been tested for safety in humans</a:t>
            </a:r>
          </a:p>
          <a:p>
            <a:pPr marL="342900" indent="-342900">
              <a:lnSpc>
                <a:spcPct val="100000"/>
              </a:lnSpc>
              <a:spcBef>
                <a:spcPts val="200"/>
              </a:spcBef>
              <a:spcAft>
                <a:spcPts val="400"/>
              </a:spcAft>
              <a:buSzPct val="80000"/>
              <a:buBlip>
                <a:blip r:embed="rId2"/>
              </a:buBlip>
            </a:pPr>
            <a:r>
              <a:rPr lang="en-US" sz="1350" b="1" dirty="0"/>
              <a:t>Efficacy:</a:t>
            </a:r>
            <a:r>
              <a:rPr lang="en-US" sz="1350" dirty="0"/>
              <a:t>  Natural has been clinically validated to have many diverse health benefits in over 100 human clinical trials; Synthetic has never been shown to have any health benefits</a:t>
            </a:r>
          </a:p>
        </p:txBody>
      </p:sp>
      <p:sp>
        <p:nvSpPr>
          <p:cNvPr id="12" name="Freeform 5"/>
          <p:cNvSpPr>
            <a:spLocks/>
          </p:cNvSpPr>
          <p:nvPr/>
        </p:nvSpPr>
        <p:spPr bwMode="auto">
          <a:xfrm>
            <a:off x="883773" y="2289171"/>
            <a:ext cx="139712" cy="3206194"/>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883773" y="3431412"/>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4043" y="741024"/>
            <a:ext cx="6102154" cy="986831"/>
          </a:xfrm>
          <a:prstGeom prst="rect">
            <a:avLst/>
          </a:prstGeom>
        </p:spPr>
      </p:pic>
    </p:spTree>
    <p:extLst>
      <p:ext uri="{BB962C8B-B14F-4D97-AF65-F5344CB8AC3E}">
        <p14:creationId xmlns:p14="http://schemas.microsoft.com/office/powerpoint/2010/main" val="1234699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883772" y="2289171"/>
            <a:ext cx="329565" cy="3218185"/>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p:nvSpPr>
        <p:spPr bwMode="auto">
          <a:xfrm>
            <a:off x="883773" y="2991154"/>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79865" y="4903"/>
            <a:ext cx="2008896" cy="2402239"/>
          </a:xfrm>
          <a:prstGeom prst="rect">
            <a:avLst/>
          </a:prstGeom>
        </p:spPr>
      </p:pic>
      <p:sp>
        <p:nvSpPr>
          <p:cNvPr id="10" name="Title 9"/>
          <p:cNvSpPr>
            <a:spLocks noGrp="1"/>
          </p:cNvSpPr>
          <p:nvPr>
            <p:ph type="title"/>
          </p:nvPr>
        </p:nvSpPr>
        <p:spPr>
          <a:xfrm>
            <a:off x="974038" y="2388367"/>
            <a:ext cx="4038229" cy="537967"/>
          </a:xfrm>
        </p:spPr>
        <p:txBody>
          <a:bodyPr>
            <a:noAutofit/>
          </a:bodyPr>
          <a:lstStyle/>
          <a:p>
            <a:r>
              <a:rPr lang="en-US" dirty="0">
                <a:latin typeface="Arial" panose="020B0604020202020204" pitchFamily="34" charset="0"/>
                <a:cs typeface="Arial" panose="020B0604020202020204" pitchFamily="34" charset="0"/>
              </a:rPr>
              <a:t>SHAPE MATTERS</a:t>
            </a:r>
            <a:endParaRPr lang="en-US" dirty="0"/>
          </a:p>
        </p:txBody>
      </p:sp>
      <p:sp>
        <p:nvSpPr>
          <p:cNvPr id="11" name="Subtitle 7"/>
          <p:cNvSpPr>
            <a:spLocks noGrp="1"/>
          </p:cNvSpPr>
          <p:nvPr>
            <p:ph type="subTitle" idx="1"/>
          </p:nvPr>
        </p:nvSpPr>
        <p:spPr>
          <a:xfrm>
            <a:off x="811913" y="3112156"/>
            <a:ext cx="7790220" cy="2940424"/>
          </a:xfrm>
        </p:spPr>
        <p:txBody>
          <a:bodyPr>
            <a:normAutofit/>
          </a:bodyPr>
          <a:lstStyle/>
          <a:p>
            <a:pPr marL="342900" indent="-342900">
              <a:buSzPct val="80000"/>
              <a:buBlip>
                <a:blip r:embed="rId3"/>
              </a:buBlip>
            </a:pPr>
            <a:r>
              <a:rPr lang="en-US" sz="1500" dirty="0"/>
              <a:t>Natural and Synthetic Astaxanthin molecules are shaped differently</a:t>
            </a:r>
          </a:p>
          <a:p>
            <a:pPr marL="342900" indent="-342900">
              <a:buSzPct val="80000"/>
              <a:buBlip>
                <a:blip r:embed="rId3"/>
              </a:buBlip>
            </a:pPr>
            <a:r>
              <a:rPr lang="en-US" sz="1500" dirty="0"/>
              <a:t>Natural is esterified with a fatty acid molecule attached to the end of the molecule while Synthetic is non-esterified</a:t>
            </a:r>
          </a:p>
          <a:p>
            <a:pPr marL="342900" indent="-342900">
              <a:buSzPct val="80000"/>
              <a:buBlip>
                <a:blip r:embed="rId3"/>
              </a:buBlip>
            </a:pPr>
            <a:r>
              <a:rPr lang="en-US" sz="1500" dirty="0"/>
              <a:t>Natural comes complexed with a small amount of naturally occurring carotenoids while Synthetic does not</a:t>
            </a:r>
          </a:p>
          <a:p>
            <a:pPr marL="342900" indent="-342900">
              <a:buSzPct val="80000"/>
              <a:buBlip>
                <a:blip r:embed="rId3"/>
              </a:buBlip>
            </a:pPr>
            <a:r>
              <a:rPr lang="en-US" sz="1500" dirty="0"/>
              <a:t>End result:  Natural performs far better than Synthetic</a:t>
            </a:r>
          </a:p>
          <a:p>
            <a:pPr marL="342900" indent="-342900">
              <a:buSzPct val="80000"/>
              <a:buBlip>
                <a:blip r:embed="rId3"/>
              </a:buBlip>
            </a:pPr>
            <a:r>
              <a:rPr lang="en-US" dirty="0"/>
              <a:t>Regulatory Status:  Natural is approved by regulators in all major markets and most smaller markets.  Synthetic is not approved in many markets (including EU &amp; Japan)</a:t>
            </a:r>
            <a:endParaRPr lang="en-US" sz="1500" dirty="0"/>
          </a:p>
        </p:txBody>
      </p:sp>
      <p:sp>
        <p:nvSpPr>
          <p:cNvPr id="13" name="TextBox 12"/>
          <p:cNvSpPr txBox="1"/>
          <p:nvPr/>
        </p:nvSpPr>
        <p:spPr>
          <a:xfrm>
            <a:off x="0" y="1463881"/>
            <a:ext cx="2270760" cy="738664"/>
          </a:xfrm>
          <a:prstGeom prst="rect">
            <a:avLst/>
          </a:prstGeom>
          <a:solidFill>
            <a:schemeClr val="tx1">
              <a:alpha val="60000"/>
            </a:schemeClr>
          </a:solidFill>
        </p:spPr>
        <p:txBody>
          <a:bodyPr wrap="square" rtlCol="0">
            <a:spAutoFit/>
          </a:bodyPr>
          <a:lstStyle/>
          <a:p>
            <a:r>
              <a:rPr lang="en-US" sz="1400" b="1" i="1" dirty="0">
                <a:solidFill>
                  <a:srgbClr val="FFFFFF"/>
                </a:solidFill>
              </a:rPr>
              <a:t>A swimmer shaped differently wouldn’t perform the same either</a:t>
            </a:r>
          </a:p>
        </p:txBody>
      </p:sp>
      <p:pic>
        <p:nvPicPr>
          <p:cNvPr id="12" name="Picture 11">
            <a:extLst>
              <a:ext uri="{FF2B5EF4-FFF2-40B4-BE49-F238E27FC236}">
                <a16:creationId xmlns:a16="http://schemas.microsoft.com/office/drawing/2014/main" id="{CD014C6C-9C32-4F4E-8D84-15FE2365BC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5729" r="2396"/>
          <a:stretch/>
        </p:blipFill>
        <p:spPr>
          <a:xfrm>
            <a:off x="4400550" y="0"/>
            <a:ext cx="4743450" cy="2418320"/>
          </a:xfrm>
          <a:prstGeom prst="rect">
            <a:avLst/>
          </a:prstGeom>
        </p:spPr>
      </p:pic>
      <p:sp>
        <p:nvSpPr>
          <p:cNvPr id="14" name="TextBox 13">
            <a:extLst>
              <a:ext uri="{FF2B5EF4-FFF2-40B4-BE49-F238E27FC236}">
                <a16:creationId xmlns:a16="http://schemas.microsoft.com/office/drawing/2014/main" id="{C306CE46-45DA-4C91-9EE9-18748AACCB59}"/>
              </a:ext>
            </a:extLst>
          </p:cNvPr>
          <p:cNvSpPr txBox="1"/>
          <p:nvPr/>
        </p:nvSpPr>
        <p:spPr>
          <a:xfrm>
            <a:off x="6702562" y="1145996"/>
            <a:ext cx="2441438" cy="1169551"/>
          </a:xfrm>
          <a:prstGeom prst="rect">
            <a:avLst/>
          </a:prstGeom>
          <a:solidFill>
            <a:schemeClr val="tx1">
              <a:alpha val="60000"/>
            </a:schemeClr>
          </a:solidFill>
        </p:spPr>
        <p:txBody>
          <a:bodyPr wrap="square" rtlCol="0">
            <a:spAutoFit/>
          </a:bodyPr>
          <a:lstStyle/>
          <a:p>
            <a:r>
              <a:rPr lang="en-US" sz="1400" b="1" i="1" dirty="0">
                <a:solidFill>
                  <a:srgbClr val="FFFFFF"/>
                </a:solidFill>
              </a:rPr>
              <a:t>Synthetic </a:t>
            </a:r>
            <a:r>
              <a:rPr lang="en-US" sz="1400" b="1" i="1" dirty="0" err="1">
                <a:solidFill>
                  <a:srgbClr val="FFFFFF"/>
                </a:solidFill>
              </a:rPr>
              <a:t>Astaxanthin</a:t>
            </a:r>
            <a:r>
              <a:rPr lang="en-US" sz="1400" b="1" i="1" dirty="0">
                <a:solidFill>
                  <a:srgbClr val="FFFFFF"/>
                </a:solidFill>
              </a:rPr>
              <a:t> is produced from petrochemicals similar to the oil you put into your car’s crankcase</a:t>
            </a:r>
          </a:p>
        </p:txBody>
      </p:sp>
    </p:spTree>
    <p:extLst>
      <p:ext uri="{BB962C8B-B14F-4D97-AF65-F5344CB8AC3E}">
        <p14:creationId xmlns:p14="http://schemas.microsoft.com/office/powerpoint/2010/main" val="3229328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24973"/>
            <a:ext cx="5575659" cy="556352"/>
          </a:xfrm>
        </p:spPr>
        <p:txBody>
          <a:bodyPr>
            <a:normAutofit/>
          </a:bodyPr>
          <a:lstStyle/>
          <a:p>
            <a:r>
              <a:rPr lang="en-US" dirty="0"/>
              <a:t>ALGAEHEALTH FIRSTS</a:t>
            </a:r>
          </a:p>
        </p:txBody>
      </p:sp>
      <p:sp>
        <p:nvSpPr>
          <p:cNvPr id="3" name="Subtitle 2"/>
          <p:cNvSpPr>
            <a:spLocks noGrp="1"/>
          </p:cNvSpPr>
          <p:nvPr>
            <p:ph type="subTitle" idx="1"/>
          </p:nvPr>
        </p:nvSpPr>
        <p:spPr>
          <a:xfrm>
            <a:off x="809928" y="3065650"/>
            <a:ext cx="7857822" cy="2392175"/>
          </a:xfrm>
        </p:spPr>
        <p:txBody>
          <a:bodyPr>
            <a:normAutofit/>
          </a:bodyPr>
          <a:lstStyle/>
          <a:p>
            <a:pPr marL="342900" indent="-342900">
              <a:spcAft>
                <a:spcPts val="200"/>
              </a:spcAft>
              <a:buSzPct val="80000"/>
              <a:buBlip>
                <a:blip r:embed="rId2"/>
              </a:buBlip>
            </a:pPr>
            <a:r>
              <a:rPr lang="en-US" dirty="0"/>
              <a:t>First Organically Certified Astaxanthin Product</a:t>
            </a:r>
          </a:p>
          <a:p>
            <a:pPr marL="342900" indent="-342900">
              <a:spcAft>
                <a:spcPts val="200"/>
              </a:spcAft>
              <a:buSzPct val="80000"/>
              <a:buBlip>
                <a:blip r:embed="rId2"/>
              </a:buBlip>
            </a:pPr>
            <a:r>
              <a:rPr lang="en-US" dirty="0"/>
              <a:t>Only Astaxanthin producer with two Novel Foods approvals in Europe for different Astaxanthin extraction methods</a:t>
            </a:r>
          </a:p>
          <a:p>
            <a:pPr marL="342900" indent="-342900">
              <a:spcAft>
                <a:spcPts val="200"/>
              </a:spcAft>
              <a:buSzPct val="80000"/>
              <a:buBlip>
                <a:blip r:embed="rId2"/>
              </a:buBlip>
            </a:pPr>
            <a:r>
              <a:rPr lang="en-US" dirty="0"/>
              <a:t>By far the most Structure Function Claims submitted to US FDA without objection (239)</a:t>
            </a:r>
          </a:p>
          <a:p>
            <a:pPr marL="342900" indent="-342900">
              <a:spcAft>
                <a:spcPts val="200"/>
              </a:spcAft>
              <a:buSzPct val="80000"/>
              <a:buBlip>
                <a:blip r:embed="rId2"/>
              </a:buBlip>
            </a:pPr>
            <a:r>
              <a:rPr lang="en-US" dirty="0"/>
              <a:t>Two Astaxanthin use patents pending</a:t>
            </a:r>
          </a:p>
          <a:p>
            <a:pPr marL="342900" indent="-342900">
              <a:spcAft>
                <a:spcPts val="200"/>
              </a:spcAft>
              <a:buSzPct val="80000"/>
              <a:buBlip>
                <a:blip r:embed="rId2"/>
              </a:buBlip>
            </a:pPr>
            <a:r>
              <a:rPr lang="en-US" dirty="0"/>
              <a:t>Only US FDA NDI over 12 mg per day dosage</a:t>
            </a:r>
          </a:p>
          <a:p>
            <a:pPr marL="573088" lvl="1" indent="-169863" algn="l">
              <a:spcAft>
                <a:spcPts val="200"/>
              </a:spcAft>
              <a:buSzPct val="100000"/>
              <a:buFont typeface="Arial" panose="020B0604020202020204" pitchFamily="34" charset="0"/>
              <a:buChar char="•"/>
            </a:pPr>
            <a:r>
              <a:rPr lang="en-US" sz="1300" dirty="0">
                <a:solidFill>
                  <a:schemeClr val="bg1"/>
                </a:solidFill>
              </a:rPr>
              <a:t>24 mg per day:  Recommended for initial 30 days as a “loading phase” and for the 30 days immediately preceding a “big event” for athletes</a:t>
            </a:r>
          </a:p>
        </p:txBody>
      </p:sp>
      <p:sp>
        <p:nvSpPr>
          <p:cNvPr id="12" name="Freeform 5"/>
          <p:cNvSpPr>
            <a:spLocks/>
          </p:cNvSpPr>
          <p:nvPr/>
        </p:nvSpPr>
        <p:spPr bwMode="auto">
          <a:xfrm>
            <a:off x="883773" y="2289171"/>
            <a:ext cx="139712" cy="3168654"/>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883773" y="3019931"/>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8792"/>
            <a:ext cx="7033847" cy="2423442"/>
          </a:xfrm>
          <a:prstGeom prst="rect">
            <a:avLst/>
          </a:prstGeom>
        </p:spPr>
      </p:pic>
    </p:spTree>
    <p:extLst>
      <p:ext uri="{BB962C8B-B14F-4D97-AF65-F5344CB8AC3E}">
        <p14:creationId xmlns:p14="http://schemas.microsoft.com/office/powerpoint/2010/main" val="1366144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9928" y="3809108"/>
            <a:ext cx="7340541" cy="2392175"/>
          </a:xfrm>
        </p:spPr>
        <p:txBody>
          <a:bodyPr>
            <a:normAutofit/>
          </a:bodyPr>
          <a:lstStyle/>
          <a:p>
            <a:pPr marL="342900" indent="-342900">
              <a:spcAft>
                <a:spcPts val="200"/>
              </a:spcAft>
              <a:buSzPct val="80000"/>
              <a:buBlip>
                <a:blip r:embed="rId2"/>
              </a:buBlip>
            </a:pPr>
            <a:r>
              <a:rPr lang="en-US" dirty="0"/>
              <a:t>Out of the top five Astaxanthin producers, four producers own their own consumer brand of Astaxanthin</a:t>
            </a:r>
          </a:p>
          <a:p>
            <a:pPr marL="342900" indent="-342900">
              <a:spcAft>
                <a:spcPts val="200"/>
              </a:spcAft>
              <a:buSzPct val="80000"/>
              <a:buBlip>
                <a:blip r:embed="rId2"/>
              </a:buBlip>
            </a:pPr>
            <a:r>
              <a:rPr lang="en-US" dirty="0"/>
              <a:t>They are competing in the retail market with their own customers</a:t>
            </a:r>
          </a:p>
          <a:p>
            <a:pPr marL="342900" indent="-342900">
              <a:spcAft>
                <a:spcPts val="200"/>
              </a:spcAft>
              <a:buSzPct val="80000"/>
              <a:buBlip>
                <a:blip r:embed="rId2"/>
              </a:buBlip>
            </a:pPr>
            <a:r>
              <a:rPr lang="en-US" dirty="0"/>
              <a:t>They will always give preference to their own brand over their customers’ brands</a:t>
            </a:r>
          </a:p>
          <a:p>
            <a:pPr marL="342900" indent="-342900">
              <a:spcAft>
                <a:spcPts val="200"/>
              </a:spcAft>
              <a:buSzPct val="80000"/>
              <a:buBlip>
                <a:blip r:embed="rId2"/>
              </a:buBlip>
            </a:pPr>
            <a:r>
              <a:rPr lang="en-US" dirty="0" err="1"/>
              <a:t>AlgaeHealth</a:t>
            </a:r>
            <a:r>
              <a:rPr lang="en-US" dirty="0"/>
              <a:t> is the ONLY one of the top five Astaxanthin producers that does not own their own consumer brand</a:t>
            </a:r>
            <a:endParaRPr lang="en-US" sz="1500" dirty="0"/>
          </a:p>
        </p:txBody>
      </p:sp>
      <p:sp>
        <p:nvSpPr>
          <p:cNvPr id="12" name="Freeform 5"/>
          <p:cNvSpPr>
            <a:spLocks/>
          </p:cNvSpPr>
          <p:nvPr/>
        </p:nvSpPr>
        <p:spPr bwMode="auto">
          <a:xfrm>
            <a:off x="883773" y="2289172"/>
            <a:ext cx="139712" cy="3241190"/>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p:cNvSpPr>
            <a:spLocks noGrp="1"/>
          </p:cNvSpPr>
          <p:nvPr>
            <p:ph type="title"/>
          </p:nvPr>
        </p:nvSpPr>
        <p:spPr>
          <a:xfrm>
            <a:off x="974038" y="2434388"/>
            <a:ext cx="6859907" cy="798119"/>
          </a:xfrm>
        </p:spPr>
        <p:txBody>
          <a:bodyPr>
            <a:noAutofit/>
          </a:bodyPr>
          <a:lstStyle/>
          <a:p>
            <a:pPr>
              <a:lnSpc>
                <a:spcPct val="95000"/>
              </a:lnSpc>
            </a:pPr>
            <a:r>
              <a:rPr lang="en-US" dirty="0"/>
              <a:t>ALGAEHEALTH DOES NOT COMPETE WITH OUR CUSTOMERS</a:t>
            </a:r>
            <a:endParaRPr lang="de-DE" dirty="0"/>
          </a:p>
        </p:txBody>
      </p:sp>
      <p:sp>
        <p:nvSpPr>
          <p:cNvPr id="8" name="Freeform 11"/>
          <p:cNvSpPr>
            <a:spLocks/>
          </p:cNvSpPr>
          <p:nvPr/>
        </p:nvSpPr>
        <p:spPr bwMode="auto">
          <a:xfrm>
            <a:off x="883773" y="3739865"/>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Subtitle 2"/>
          <p:cNvSpPr txBox="1">
            <a:spLocks/>
          </p:cNvSpPr>
          <p:nvPr/>
        </p:nvSpPr>
        <p:spPr>
          <a:xfrm>
            <a:off x="1005252" y="3354502"/>
            <a:ext cx="8138747" cy="385364"/>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b="1" spc="-10" dirty="0"/>
              <a:t>ASTAXANTHIN</a:t>
            </a:r>
            <a:r>
              <a:rPr lang="en-US" sz="1500" b="1" spc="80" dirty="0"/>
              <a:t> </a:t>
            </a:r>
            <a:r>
              <a:rPr lang="en-US" sz="1500" b="1" spc="-10" dirty="0"/>
              <a:t>PRODUCERS</a:t>
            </a:r>
            <a:r>
              <a:rPr lang="en-US" sz="1500" b="1" spc="80" dirty="0"/>
              <a:t> </a:t>
            </a:r>
            <a:r>
              <a:rPr lang="en-US" sz="1500" b="1" spc="-10" dirty="0"/>
              <a:t>WITH</a:t>
            </a:r>
            <a:r>
              <a:rPr lang="en-US" sz="1500" b="1" spc="80" dirty="0"/>
              <a:t> </a:t>
            </a:r>
            <a:r>
              <a:rPr lang="en-US" sz="1500" b="1" spc="-10" dirty="0"/>
              <a:t>THEIR</a:t>
            </a:r>
            <a:r>
              <a:rPr lang="en-US" sz="1500" b="1" spc="80" dirty="0"/>
              <a:t> </a:t>
            </a:r>
            <a:r>
              <a:rPr lang="en-US" sz="1500" b="1" spc="-10" dirty="0"/>
              <a:t>OWN</a:t>
            </a:r>
            <a:r>
              <a:rPr lang="en-US" sz="1500" b="1" spc="80" dirty="0"/>
              <a:t> </a:t>
            </a:r>
            <a:r>
              <a:rPr lang="en-US" sz="1500" b="1" spc="-10" dirty="0"/>
              <a:t>BRANDS</a:t>
            </a:r>
            <a:r>
              <a:rPr lang="en-US" sz="1500" b="1" spc="80" dirty="0"/>
              <a:t> </a:t>
            </a:r>
            <a:r>
              <a:rPr lang="en-US" sz="1500" b="1" spc="-10" dirty="0"/>
              <a:t>ARE</a:t>
            </a:r>
            <a:r>
              <a:rPr lang="en-US" sz="1500" b="1" spc="80" dirty="0"/>
              <a:t> </a:t>
            </a:r>
            <a:r>
              <a:rPr lang="en-US" sz="1500" b="1" spc="-10" dirty="0"/>
              <a:t>BECOMING</a:t>
            </a:r>
            <a:r>
              <a:rPr lang="en-US" sz="1500" b="1" spc="80" dirty="0"/>
              <a:t> </a:t>
            </a:r>
            <a:r>
              <a:rPr lang="en-US" sz="1500" b="1" spc="-10" dirty="0"/>
              <a:t>PREVALENT</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93" y="-8792"/>
            <a:ext cx="9152791" cy="2443180"/>
          </a:xfrm>
          <a:prstGeom prst="rect">
            <a:avLst/>
          </a:prstGeom>
        </p:spPr>
      </p:pic>
    </p:spTree>
    <p:extLst>
      <p:ext uri="{BB962C8B-B14F-4D97-AF65-F5344CB8AC3E}">
        <p14:creationId xmlns:p14="http://schemas.microsoft.com/office/powerpoint/2010/main" val="2846774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883773" y="2413338"/>
            <a:ext cx="245780" cy="3092112"/>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p:nvSpPr>
        <p:spPr bwMode="auto">
          <a:xfrm>
            <a:off x="883773" y="3019931"/>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Subtitle 2"/>
          <p:cNvSpPr txBox="1">
            <a:spLocks/>
          </p:cNvSpPr>
          <p:nvPr/>
        </p:nvSpPr>
        <p:spPr>
          <a:xfrm>
            <a:off x="809929" y="3095789"/>
            <a:ext cx="6543372" cy="2533672"/>
          </a:xfrm>
          <a:prstGeom prst="rect">
            <a:avLst/>
          </a:prstGeom>
          <a:noFill/>
          <a:ln>
            <a:noFill/>
          </a:ln>
        </p:spPr>
        <p:txBody>
          <a:bodyPr vert="horz" lIns="91440" tIns="45720" rIns="91440" bIns="45720" rtlCol="0">
            <a:normAutofit lnSpcReduction="10000"/>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03225" indent="-403225">
              <a:spcAft>
                <a:spcPts val="200"/>
              </a:spcAft>
              <a:buSzPct val="80000"/>
              <a:buBlip>
                <a:blip r:embed="rId2"/>
              </a:buBlip>
            </a:pPr>
            <a:r>
              <a:rPr lang="en-US" sz="1600" i="1" dirty="0"/>
              <a:t>Haematococcus </a:t>
            </a:r>
            <a:r>
              <a:rPr lang="en-US" sz="1600" i="1" dirty="0" err="1"/>
              <a:t>pluvialis</a:t>
            </a:r>
            <a:r>
              <a:rPr lang="en-US" sz="1600" i="1" dirty="0"/>
              <a:t> </a:t>
            </a:r>
            <a:r>
              <a:rPr lang="en-US" sz="1600" dirty="0"/>
              <a:t>algae cells turn from green to red as they accumulate the carotenoid Astaxanthin when subjected to environmental stress </a:t>
            </a:r>
          </a:p>
          <a:p>
            <a:pPr marL="403225" indent="-403225">
              <a:spcAft>
                <a:spcPts val="200"/>
              </a:spcAft>
              <a:buSzPct val="80000"/>
              <a:buBlip>
                <a:blip r:embed="rId2"/>
              </a:buBlip>
            </a:pPr>
            <a:r>
              <a:rPr lang="en-US" sz="1600" dirty="0"/>
              <a:t>Astaxanthin serves as a “force field” to protect the algae cells</a:t>
            </a:r>
          </a:p>
          <a:p>
            <a:pPr marL="403225" indent="-403225">
              <a:spcAft>
                <a:spcPts val="200"/>
              </a:spcAft>
              <a:buSzPct val="80000"/>
              <a:buBlip>
                <a:blip r:embed="rId2"/>
              </a:buBlip>
            </a:pPr>
            <a:r>
              <a:rPr lang="en-US" sz="1600" dirty="0"/>
              <a:t>Astaxanthin is so protective the cells can live for over 40 years without food or water and in extreme climatic conditions</a:t>
            </a:r>
          </a:p>
          <a:p>
            <a:pPr marL="403225" indent="-403225">
              <a:spcAft>
                <a:spcPts val="200"/>
              </a:spcAft>
              <a:buSzPct val="80000"/>
              <a:buBlip>
                <a:blip r:embed="rId2"/>
              </a:buBlip>
            </a:pPr>
            <a:r>
              <a:rPr lang="en-US" sz="1600" dirty="0"/>
              <a:t>When ingested by humans or animals, Astaxanthin gets throughout the entire body and protects our cells just like it protects the algae cells</a:t>
            </a:r>
          </a:p>
        </p:txBody>
      </p:sp>
      <p:sp>
        <p:nvSpPr>
          <p:cNvPr id="9" name="Title 1"/>
          <p:cNvSpPr>
            <a:spLocks noGrp="1"/>
          </p:cNvSpPr>
          <p:nvPr>
            <p:ph type="title"/>
          </p:nvPr>
        </p:nvSpPr>
        <p:spPr>
          <a:xfrm>
            <a:off x="974038" y="2419014"/>
            <a:ext cx="4893644" cy="600917"/>
          </a:xfrm>
        </p:spPr>
        <p:txBody>
          <a:bodyPr>
            <a:normAutofit/>
          </a:bodyPr>
          <a:lstStyle/>
          <a:p>
            <a:r>
              <a:rPr lang="en-US" dirty="0"/>
              <a:t>WHAT IS ASTAXANTHIN?</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8531"/>
            <a:ext cx="4446988" cy="2445208"/>
          </a:xfrm>
          <a:prstGeom prst="rect">
            <a:avLst/>
          </a:prstGeom>
        </p:spPr>
      </p:pic>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46989" y="-17585"/>
            <a:ext cx="4697011" cy="2442556"/>
          </a:xfrm>
          <a:prstGeom prst="rect">
            <a:avLst/>
          </a:prstGeom>
        </p:spPr>
      </p:pic>
    </p:spTree>
    <p:extLst>
      <p:ext uri="{BB962C8B-B14F-4D97-AF65-F5344CB8AC3E}">
        <p14:creationId xmlns:p14="http://schemas.microsoft.com/office/powerpoint/2010/main" val="145944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
          <p:cNvGrpSpPr>
            <a:grpSpLocks noChangeAspect="1"/>
          </p:cNvGrpSpPr>
          <p:nvPr/>
        </p:nvGrpSpPr>
        <p:grpSpPr bwMode="auto">
          <a:xfrm>
            <a:off x="881063" y="2395539"/>
            <a:ext cx="3578226" cy="1173163"/>
            <a:chOff x="555" y="1509"/>
            <a:chExt cx="2254" cy="739"/>
          </a:xfrm>
        </p:grpSpPr>
        <p:sp>
          <p:nvSpPr>
            <p:cNvPr id="9" name="Freeform 5"/>
            <p:cNvSpPr>
              <a:spLocks/>
            </p:cNvSpPr>
            <p:nvPr/>
          </p:nvSpPr>
          <p:spPr bwMode="auto">
            <a:xfrm>
              <a:off x="555" y="1509"/>
              <a:ext cx="59" cy="404"/>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flipH="1">
              <a:off x="2748" y="1908"/>
              <a:ext cx="29" cy="31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2745" y="2184"/>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555" y="1913"/>
              <a:ext cx="2222" cy="47"/>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7"/>
          <p:cNvSpPr>
            <a:spLocks/>
          </p:cNvSpPr>
          <p:nvPr/>
        </p:nvSpPr>
        <p:spPr bwMode="auto">
          <a:xfrm flipH="1">
            <a:off x="1654090" y="3036889"/>
            <a:ext cx="45719" cy="48021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1656949" y="3463216"/>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Title 1"/>
          <p:cNvSpPr>
            <a:spLocks noGrp="1"/>
          </p:cNvSpPr>
          <p:nvPr>
            <p:ph type="title"/>
          </p:nvPr>
        </p:nvSpPr>
        <p:spPr>
          <a:xfrm>
            <a:off x="974038" y="2425708"/>
            <a:ext cx="6951448" cy="1139108"/>
          </a:xfrm>
        </p:spPr>
        <p:txBody>
          <a:bodyPr>
            <a:normAutofit/>
          </a:bodyPr>
          <a:lstStyle/>
          <a:p>
            <a:r>
              <a:rPr lang="en-US" dirty="0"/>
              <a:t>CHEMICAL STRUCTURE</a:t>
            </a:r>
          </a:p>
        </p:txBody>
      </p:sp>
      <p:sp>
        <p:nvSpPr>
          <p:cNvPr id="19" name="Subtitle 12"/>
          <p:cNvSpPr>
            <a:spLocks noGrp="1"/>
          </p:cNvSpPr>
          <p:nvPr>
            <p:ph type="subTitle" idx="1"/>
          </p:nvPr>
        </p:nvSpPr>
        <p:spPr>
          <a:xfrm>
            <a:off x="753719" y="3580696"/>
            <a:ext cx="2159810" cy="1392360"/>
          </a:xfrm>
        </p:spPr>
        <p:txBody>
          <a:bodyPr>
            <a:normAutofit/>
          </a:bodyPr>
          <a:lstStyle/>
          <a:p>
            <a:r>
              <a:rPr lang="en-US" dirty="0"/>
              <a:t>Astaxanthin molecule is different from other carotenoids</a:t>
            </a:r>
          </a:p>
        </p:txBody>
      </p:sp>
      <p:sp>
        <p:nvSpPr>
          <p:cNvPr id="20" name="Subtitle 12"/>
          <p:cNvSpPr txBox="1">
            <a:spLocks/>
          </p:cNvSpPr>
          <p:nvPr/>
        </p:nvSpPr>
        <p:spPr>
          <a:xfrm>
            <a:off x="3637348" y="3580696"/>
            <a:ext cx="1840087"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Hydroxyl groups on the end of the molecule provide unique benefits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5285" y="21078"/>
            <a:ext cx="4803192" cy="2371447"/>
          </a:xfrm>
          <a:prstGeom prst="rect">
            <a:avLst/>
          </a:prstGeom>
        </p:spPr>
      </p:pic>
    </p:spTree>
    <p:extLst>
      <p:ext uri="{BB962C8B-B14F-4D97-AF65-F5344CB8AC3E}">
        <p14:creationId xmlns:p14="http://schemas.microsoft.com/office/powerpoint/2010/main" val="626481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23050"/>
            <a:ext cx="7782612" cy="1017067"/>
          </a:xfrm>
        </p:spPr>
        <p:txBody>
          <a:bodyPr>
            <a:noAutofit/>
          </a:bodyPr>
          <a:lstStyle/>
          <a:p>
            <a:r>
              <a:rPr lang="en-US" dirty="0"/>
              <a:t>ORIGINALLY USED FOR ANIMAL FEEDS</a:t>
            </a:r>
          </a:p>
        </p:txBody>
      </p:sp>
      <p:sp>
        <p:nvSpPr>
          <p:cNvPr id="4" name="Subtitle 12"/>
          <p:cNvSpPr txBox="1">
            <a:spLocks/>
          </p:cNvSpPr>
          <p:nvPr/>
        </p:nvSpPr>
        <p:spPr>
          <a:xfrm>
            <a:off x="2543360" y="3584143"/>
            <a:ext cx="1730007"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Increases salmon fry survival rates from 17% to 87% when only 1 ppm is added to salmon feed</a:t>
            </a:r>
          </a:p>
        </p:txBody>
      </p:sp>
      <p:sp>
        <p:nvSpPr>
          <p:cNvPr id="5" name="Subtitle 12"/>
          <p:cNvSpPr txBox="1">
            <a:spLocks/>
          </p:cNvSpPr>
          <p:nvPr/>
        </p:nvSpPr>
        <p:spPr>
          <a:xfrm>
            <a:off x="6483660" y="3584143"/>
            <a:ext cx="2572719" cy="1840009"/>
          </a:xfrm>
          <a:prstGeom prst="rect">
            <a:avLst/>
          </a:prstGeom>
          <a:noFill/>
          <a:ln>
            <a:noFill/>
          </a:ln>
        </p:spPr>
        <p:txBody>
          <a:bodyPr vert="horz" lIns="91440" tIns="45720" rIns="91440" bIns="45720" rtlCol="0">
            <a:normAutofit fontScale="92500"/>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dirty="0"/>
              <a:t>Used for strength and health in sled dogs</a:t>
            </a:r>
          </a:p>
          <a:p>
            <a:pPr marL="285750" indent="-169863">
              <a:spcBef>
                <a:spcPts val="0"/>
              </a:spcBef>
              <a:buFont typeface="Arial" panose="020B0604020202020204" pitchFamily="34" charset="0"/>
              <a:buChar char="•"/>
            </a:pPr>
            <a:r>
              <a:rPr lang="en-US" dirty="0"/>
              <a:t>Nestle Purina’s top researcher says Astaxanthin caused the most noticeable change he ever saw in over 20 years of testing nutrients in sled dogs</a:t>
            </a:r>
          </a:p>
          <a:p>
            <a:endParaRPr lang="en-US" dirty="0"/>
          </a:p>
        </p:txBody>
      </p:sp>
      <p:grpSp>
        <p:nvGrpSpPr>
          <p:cNvPr id="12" name="Group 4"/>
          <p:cNvGrpSpPr>
            <a:grpSpLocks noChangeAspect="1"/>
          </p:cNvGrpSpPr>
          <p:nvPr/>
        </p:nvGrpSpPr>
        <p:grpSpPr bwMode="auto">
          <a:xfrm>
            <a:off x="881063" y="2047407"/>
            <a:ext cx="6737351" cy="1498601"/>
            <a:chOff x="555" y="1509"/>
            <a:chExt cx="4244" cy="944"/>
          </a:xfrm>
        </p:grpSpPr>
        <p:sp>
          <p:nvSpPr>
            <p:cNvPr id="14" name="Freeform 5"/>
            <p:cNvSpPr>
              <a:spLocks/>
            </p:cNvSpPr>
            <p:nvPr/>
          </p:nvSpPr>
          <p:spPr bwMode="auto">
            <a:xfrm>
              <a:off x="555" y="1509"/>
              <a:ext cx="131" cy="629"/>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flipH="1">
              <a:off x="2118" y="2133"/>
              <a:ext cx="29" cy="288"/>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115"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4762" y="2125"/>
              <a:ext cx="32" cy="3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4734" y="2389"/>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Subtitle 12"/>
          <p:cNvSpPr txBox="1">
            <a:spLocks/>
          </p:cNvSpPr>
          <p:nvPr/>
        </p:nvSpPr>
        <p:spPr>
          <a:xfrm>
            <a:off x="520100" y="3584143"/>
            <a:ext cx="1808564"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Cures a life-threatening muscle disease in horses</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9577" y="3279"/>
            <a:ext cx="4724423" cy="2417463"/>
          </a:xfrm>
          <a:prstGeom prst="rect">
            <a:avLst/>
          </a:prstGeom>
        </p:spPr>
      </p:pic>
      <p:sp>
        <p:nvSpPr>
          <p:cNvPr id="22" name="Freeform 7"/>
          <p:cNvSpPr>
            <a:spLocks/>
          </p:cNvSpPr>
          <p:nvPr/>
        </p:nvSpPr>
        <p:spPr bwMode="auto">
          <a:xfrm flipH="1">
            <a:off x="1327543" y="3024748"/>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p:nvSpPr>
        <p:spPr bwMode="auto">
          <a:xfrm>
            <a:off x="1322782" y="3447115"/>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1"/>
          <p:cNvSpPr>
            <a:spLocks/>
          </p:cNvSpPr>
          <p:nvPr/>
        </p:nvSpPr>
        <p:spPr bwMode="auto">
          <a:xfrm>
            <a:off x="881064" y="3036887"/>
            <a:ext cx="6678612" cy="153084"/>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Subtitle 12"/>
          <p:cNvSpPr txBox="1">
            <a:spLocks/>
          </p:cNvSpPr>
          <p:nvPr/>
        </p:nvSpPr>
        <p:spPr>
          <a:xfrm>
            <a:off x="4655238" y="3584143"/>
            <a:ext cx="1861043" cy="1540307"/>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83% of shrimp larvae fed Natural Astaxanthin lived to maturity while only 28% fed Synthetic Astaxanthin did</a:t>
            </a:r>
          </a:p>
        </p:txBody>
      </p:sp>
      <p:sp>
        <p:nvSpPr>
          <p:cNvPr id="26" name="Freeform 7"/>
          <p:cNvSpPr>
            <a:spLocks/>
          </p:cNvSpPr>
          <p:nvPr/>
        </p:nvSpPr>
        <p:spPr bwMode="auto">
          <a:xfrm flipH="1">
            <a:off x="5412582" y="3024227"/>
            <a:ext cx="46038" cy="4572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p:cNvSpPr>
          <p:nvPr/>
        </p:nvSpPr>
        <p:spPr bwMode="auto">
          <a:xfrm>
            <a:off x="5407820" y="3427452"/>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71"/>
            <a:ext cx="4419578" cy="2416922"/>
          </a:xfrm>
          <a:prstGeom prst="rect">
            <a:avLst/>
          </a:prstGeom>
        </p:spPr>
      </p:pic>
    </p:spTree>
    <p:extLst>
      <p:ext uri="{BB962C8B-B14F-4D97-AF65-F5344CB8AC3E}">
        <p14:creationId xmlns:p14="http://schemas.microsoft.com/office/powerpoint/2010/main" val="2432416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27915"/>
            <a:ext cx="7725462" cy="1017067"/>
          </a:xfrm>
        </p:spPr>
        <p:txBody>
          <a:bodyPr>
            <a:noAutofit/>
          </a:bodyPr>
          <a:lstStyle/>
          <a:p>
            <a:r>
              <a:rPr lang="en-US" dirty="0"/>
              <a:t>SAFETY OF NATURAL ASTAXANTHIN</a:t>
            </a:r>
          </a:p>
        </p:txBody>
      </p:sp>
      <p:grpSp>
        <p:nvGrpSpPr>
          <p:cNvPr id="12" name="Group 4"/>
          <p:cNvGrpSpPr>
            <a:grpSpLocks noChangeAspect="1"/>
          </p:cNvGrpSpPr>
          <p:nvPr/>
        </p:nvGrpSpPr>
        <p:grpSpPr bwMode="auto">
          <a:xfrm>
            <a:off x="881063" y="2027923"/>
            <a:ext cx="6199188" cy="1508126"/>
            <a:chOff x="555" y="1503"/>
            <a:chExt cx="3905" cy="950"/>
          </a:xfrm>
        </p:grpSpPr>
        <p:sp>
          <p:nvSpPr>
            <p:cNvPr id="14" name="Freeform 5"/>
            <p:cNvSpPr>
              <a:spLocks/>
            </p:cNvSpPr>
            <p:nvPr/>
          </p:nvSpPr>
          <p:spPr bwMode="auto">
            <a:xfrm>
              <a:off x="555" y="1503"/>
              <a:ext cx="131" cy="640"/>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flipH="1">
              <a:off x="2635" y="2133"/>
              <a:ext cx="29" cy="288"/>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634"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4428" y="2129"/>
              <a:ext cx="32" cy="3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4395" y="2389"/>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4" name="Picture 2" descr="http://cdn-image.myrecipes.com/sites/default/files/styles/300x300/public/image/recipes/ay/09/10/shrimp-cocktail-ay-1924636-x.jpg?itok=pXrUWiYH"/>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607169" y="6577"/>
            <a:ext cx="4536832" cy="2411695"/>
          </a:xfrm>
          <a:prstGeom prst="rect">
            <a:avLst/>
          </a:prstGeom>
          <a:noFill/>
          <a:extLst>
            <a:ext uri="{909E8E84-426E-40DD-AFC4-6F175D3DCCD1}">
              <a14:hiddenFill xmlns:a14="http://schemas.microsoft.com/office/drawing/2010/main">
                <a:solidFill>
                  <a:srgbClr val="FFFFFF"/>
                </a:solidFill>
              </a14:hiddenFill>
            </a:ext>
          </a:extLst>
        </p:spPr>
      </p:pic>
      <p:sp>
        <p:nvSpPr>
          <p:cNvPr id="25" name="Subtitle 2"/>
          <p:cNvSpPr>
            <a:spLocks noGrp="1"/>
          </p:cNvSpPr>
          <p:nvPr>
            <p:ph type="subTitle" idx="1"/>
          </p:nvPr>
        </p:nvSpPr>
        <p:spPr>
          <a:xfrm>
            <a:off x="319638" y="3565555"/>
            <a:ext cx="2153994" cy="1489682"/>
          </a:xfrm>
        </p:spPr>
        <p:txBody>
          <a:bodyPr>
            <a:normAutofit/>
          </a:bodyPr>
          <a:lstStyle/>
          <a:p>
            <a:pPr>
              <a:lnSpc>
                <a:spcPct val="100000"/>
              </a:lnSpc>
            </a:pPr>
            <a:r>
              <a:rPr lang="en-US" dirty="0"/>
              <a:t>In the food chain in salmon, lobster, shrimp, crab and trout plus over 20 years as a dietary supplement</a:t>
            </a:r>
          </a:p>
        </p:txBody>
      </p:sp>
      <p:sp>
        <p:nvSpPr>
          <p:cNvPr id="26" name="Subtitle 2"/>
          <p:cNvSpPr txBox="1">
            <a:spLocks/>
          </p:cNvSpPr>
          <p:nvPr/>
        </p:nvSpPr>
        <p:spPr>
          <a:xfrm>
            <a:off x="5893332" y="3563086"/>
            <a:ext cx="2309891" cy="149215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Chronic and acute safety studies in humans</a:t>
            </a:r>
          </a:p>
        </p:txBody>
      </p:sp>
      <p:sp>
        <p:nvSpPr>
          <p:cNvPr id="27" name="Subtitle 2"/>
          <p:cNvSpPr txBox="1">
            <a:spLocks/>
          </p:cNvSpPr>
          <p:nvPr/>
        </p:nvSpPr>
        <p:spPr>
          <a:xfrm>
            <a:off x="3133979" y="3565555"/>
            <a:ext cx="2352421" cy="179153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Multiple small mammal studies up to 12,000 to 17,000 mg/kg per day showed no signs of toxicity, cancer formation or birth defects</a:t>
            </a:r>
          </a:p>
        </p:txBody>
      </p:sp>
      <p:sp>
        <p:nvSpPr>
          <p:cNvPr id="21" name="Freeform 7"/>
          <p:cNvSpPr>
            <a:spLocks/>
          </p:cNvSpPr>
          <p:nvPr/>
        </p:nvSpPr>
        <p:spPr bwMode="auto">
          <a:xfrm flipH="1">
            <a:off x="1292176" y="3033747"/>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a:off x="1296651" y="3434449"/>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1"/>
          <p:cNvSpPr>
            <a:spLocks/>
          </p:cNvSpPr>
          <p:nvPr/>
        </p:nvSpPr>
        <p:spPr bwMode="auto">
          <a:xfrm>
            <a:off x="881063" y="3036887"/>
            <a:ext cx="614838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577"/>
            <a:ext cx="4607170" cy="2410033"/>
          </a:xfrm>
          <a:prstGeom prst="rect">
            <a:avLst/>
          </a:prstGeom>
        </p:spPr>
      </p:pic>
    </p:spTree>
    <p:extLst>
      <p:ext uri="{BB962C8B-B14F-4D97-AF65-F5344CB8AC3E}">
        <p14:creationId xmlns:p14="http://schemas.microsoft.com/office/powerpoint/2010/main" val="163814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0" y="2414588"/>
            <a:ext cx="4556760" cy="33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7"/>
          <p:cNvSpPr>
            <a:spLocks noGrp="1"/>
          </p:cNvSpPr>
          <p:nvPr>
            <p:ph type="subTitle" idx="1"/>
          </p:nvPr>
        </p:nvSpPr>
        <p:spPr>
          <a:xfrm>
            <a:off x="4989440" y="3649056"/>
            <a:ext cx="5216234" cy="1407535"/>
          </a:xfrm>
        </p:spPr>
        <p:txBody>
          <a:bodyPr>
            <a:normAutofit/>
          </a:bodyPr>
          <a:lstStyle/>
          <a:p>
            <a:r>
              <a:rPr lang="en-US" dirty="0"/>
              <a:t>...to the World’s Second          Largest Astaxanthin Farm</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83" y="5384005"/>
            <a:ext cx="1089860" cy="1214993"/>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1863" y="904875"/>
            <a:ext cx="3578718" cy="1394209"/>
          </a:xfrm>
          <a:prstGeom prst="rect">
            <a:avLst/>
          </a:prstGeom>
        </p:spPr>
      </p:pic>
    </p:spTree>
    <p:extLst>
      <p:ext uri="{BB962C8B-B14F-4D97-AF65-F5344CB8AC3E}">
        <p14:creationId xmlns:p14="http://schemas.microsoft.com/office/powerpoint/2010/main" val="3655626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1419199"/>
          </a:xfrm>
          <a:prstGeom prst="rect">
            <a:avLst/>
          </a:prstGeom>
          <a:solidFill>
            <a:srgbClr val="761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473748" y="264304"/>
            <a:ext cx="6051176" cy="553998"/>
          </a:xfrm>
          <a:prstGeom prst="rect">
            <a:avLst/>
          </a:prstGeom>
        </p:spPr>
        <p:txBody>
          <a:bodyPr wrap="square">
            <a:spAutoFit/>
          </a:bodyPr>
          <a:lstStyle/>
          <a:p>
            <a:r>
              <a:rPr lang="en-US" sz="3000" b="1" dirty="0">
                <a:solidFill>
                  <a:schemeClr val="bg1"/>
                </a:solidFill>
                <a:cs typeface="Arial"/>
              </a:rPr>
              <a:t>“THE HEALTHY TEN”</a:t>
            </a:r>
            <a:endParaRPr lang="en-US" sz="3000" b="1" dirty="0">
              <a:solidFill>
                <a:schemeClr val="bg1"/>
              </a:solidFill>
            </a:endParaRPr>
          </a:p>
        </p:txBody>
      </p:sp>
      <p:sp>
        <p:nvSpPr>
          <p:cNvPr id="10" name="Subtitle 7"/>
          <p:cNvSpPr txBox="1">
            <a:spLocks/>
          </p:cNvSpPr>
          <p:nvPr/>
        </p:nvSpPr>
        <p:spPr>
          <a:xfrm>
            <a:off x="1494962" y="818302"/>
            <a:ext cx="6936861" cy="45658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bg1"/>
                </a:solidFill>
                <a:cs typeface="Arial"/>
              </a:rPr>
              <a:t>TEN CLINICALLY-VALIDATED BENEFITS OF NATURAL ASTAXANTHIN</a:t>
            </a:r>
            <a:endParaRPr lang="en-US" sz="1600" b="1" dirty="0"/>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2697" y="1006216"/>
            <a:ext cx="1089860" cy="1214993"/>
          </a:xfrm>
          <a:prstGeom prst="rect">
            <a:avLst/>
          </a:prstGeom>
        </p:spPr>
      </p:pic>
      <p:pic>
        <p:nvPicPr>
          <p:cNvPr id="4" name="Picture 3">
            <a:extLst>
              <a:ext uri="{FF2B5EF4-FFF2-40B4-BE49-F238E27FC236}">
                <a16:creationId xmlns:a16="http://schemas.microsoft.com/office/drawing/2014/main" id="{06764FCC-0B69-4F28-B704-23549BB68A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220" r="4220"/>
          <a:stretch/>
        </p:blipFill>
        <p:spPr>
          <a:xfrm>
            <a:off x="2672674" y="1419199"/>
            <a:ext cx="5482924" cy="5438801"/>
          </a:xfrm>
          <a:prstGeom prst="rect">
            <a:avLst/>
          </a:prstGeom>
        </p:spPr>
      </p:pic>
      <p:sp>
        <p:nvSpPr>
          <p:cNvPr id="11" name="TextBox 10">
            <a:extLst>
              <a:ext uri="{FF2B5EF4-FFF2-40B4-BE49-F238E27FC236}">
                <a16:creationId xmlns:a16="http://schemas.microsoft.com/office/drawing/2014/main" id="{90F39738-5D5D-4794-A24E-692C9F1DD98B}"/>
              </a:ext>
            </a:extLst>
          </p:cNvPr>
          <p:cNvSpPr txBox="1"/>
          <p:nvPr/>
        </p:nvSpPr>
        <p:spPr>
          <a:xfrm>
            <a:off x="316460" y="3542810"/>
            <a:ext cx="2162175" cy="738664"/>
          </a:xfrm>
          <a:prstGeom prst="rect">
            <a:avLst/>
          </a:prstGeom>
          <a:solidFill>
            <a:schemeClr val="tx1">
              <a:alpha val="60000"/>
            </a:schemeClr>
          </a:solidFill>
        </p:spPr>
        <p:txBody>
          <a:bodyPr wrap="square" rtlCol="0">
            <a:spAutoFit/>
          </a:bodyPr>
          <a:lstStyle/>
          <a:p>
            <a:r>
              <a:rPr lang="en-US" sz="1400" b="1" i="1" dirty="0">
                <a:solidFill>
                  <a:srgbClr val="FFFFFF"/>
                </a:solidFill>
              </a:rPr>
              <a:t>Approximately 100 new studies each year over the last three years</a:t>
            </a:r>
          </a:p>
        </p:txBody>
      </p:sp>
    </p:spTree>
    <p:extLst>
      <p:ext uri="{BB962C8B-B14F-4D97-AF65-F5344CB8AC3E}">
        <p14:creationId xmlns:p14="http://schemas.microsoft.com/office/powerpoint/2010/main" val="1749822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44784"/>
            <a:ext cx="7312712" cy="537967"/>
          </a:xfrm>
        </p:spPr>
        <p:txBody>
          <a:bodyPr>
            <a:noAutofit/>
          </a:bodyPr>
          <a:lstStyle/>
          <a:p>
            <a:r>
              <a:rPr lang="de-DE" dirty="0"/>
              <a:t>ASTAZINE</a:t>
            </a:r>
            <a:r>
              <a:rPr lang="de-DE" sz="2800" baseline="40000" dirty="0"/>
              <a:t>®</a:t>
            </a:r>
            <a:r>
              <a:rPr lang="de-DE" sz="2800" dirty="0"/>
              <a:t> </a:t>
            </a:r>
            <a:r>
              <a:rPr lang="de-DE" dirty="0"/>
              <a:t>PROPRIETARY RESEARCH</a:t>
            </a:r>
            <a:endParaRPr lang="en-US" dirty="0"/>
          </a:p>
        </p:txBody>
      </p:sp>
      <p:sp>
        <p:nvSpPr>
          <p:cNvPr id="3" name="Subtitle 2"/>
          <p:cNvSpPr>
            <a:spLocks noGrp="1"/>
          </p:cNvSpPr>
          <p:nvPr>
            <p:ph type="subTitle" idx="1"/>
          </p:nvPr>
        </p:nvSpPr>
        <p:spPr>
          <a:xfrm>
            <a:off x="609246" y="3943556"/>
            <a:ext cx="1355723" cy="555215"/>
          </a:xfrm>
        </p:spPr>
        <p:txBody>
          <a:bodyPr>
            <a:noAutofit/>
          </a:bodyPr>
          <a:lstStyle/>
          <a:p>
            <a:r>
              <a:rPr lang="en-US" sz="1500" dirty="0"/>
              <a:t>12mg per day over 60 days</a:t>
            </a:r>
          </a:p>
          <a:p>
            <a:endParaRPr lang="en-US" sz="1500" dirty="0"/>
          </a:p>
        </p:txBody>
      </p:sp>
      <p:sp>
        <p:nvSpPr>
          <p:cNvPr id="5" name="Subtitle 2"/>
          <p:cNvSpPr txBox="1">
            <a:spLocks/>
          </p:cNvSpPr>
          <p:nvPr/>
        </p:nvSpPr>
        <p:spPr>
          <a:xfrm>
            <a:off x="979545" y="2925243"/>
            <a:ext cx="5697308" cy="36515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PEER-REVIEWED</a:t>
            </a:r>
            <a:r>
              <a:rPr lang="en-US" sz="1600" b="1" spc="100" dirty="0"/>
              <a:t> </a:t>
            </a:r>
            <a:r>
              <a:rPr lang="en-US" sz="1600" b="1" dirty="0"/>
              <a:t>PUBLICATION, TALBOTT</a:t>
            </a:r>
            <a:r>
              <a:rPr lang="en-US" sz="1600" b="1" spc="100" dirty="0"/>
              <a:t> </a:t>
            </a:r>
            <a:r>
              <a:rPr lang="en-US" sz="1600" b="1" dirty="0"/>
              <a:t>ET</a:t>
            </a:r>
            <a:r>
              <a:rPr lang="en-US" sz="1600" b="1" spc="100" dirty="0"/>
              <a:t> </a:t>
            </a:r>
            <a:r>
              <a:rPr lang="en-US" sz="1600" b="1" dirty="0"/>
              <a:t>AL.,</a:t>
            </a:r>
            <a:r>
              <a:rPr lang="en-US" sz="1600" b="1" spc="100" dirty="0"/>
              <a:t> </a:t>
            </a:r>
            <a:r>
              <a:rPr lang="en-US" sz="1600" b="1" dirty="0"/>
              <a:t>2017</a:t>
            </a:r>
          </a:p>
        </p:txBody>
      </p:sp>
      <p:sp>
        <p:nvSpPr>
          <p:cNvPr id="8" name="Subtitle 2"/>
          <p:cNvSpPr txBox="1">
            <a:spLocks/>
          </p:cNvSpPr>
          <p:nvPr/>
        </p:nvSpPr>
        <p:spPr>
          <a:xfrm>
            <a:off x="5874731" y="3963796"/>
            <a:ext cx="1481734" cy="685099"/>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ts val="4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Patent pending </a:t>
            </a:r>
          </a:p>
        </p:txBody>
      </p:sp>
      <p:sp>
        <p:nvSpPr>
          <p:cNvPr id="9" name="Subtitle 2"/>
          <p:cNvSpPr txBox="1">
            <a:spLocks/>
          </p:cNvSpPr>
          <p:nvPr/>
        </p:nvSpPr>
        <p:spPr>
          <a:xfrm>
            <a:off x="2260487" y="3963796"/>
            <a:ext cx="3397858" cy="996301"/>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ts val="4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10% decrease in heart rate at submaximal endurance intensities</a:t>
            </a:r>
          </a:p>
          <a:p>
            <a:pPr marL="285750" indent="-171450">
              <a:buFont typeface="Arial" panose="020B0604020202020204" pitchFamily="34" charset="0"/>
              <a:buChar char="•"/>
            </a:pPr>
            <a:r>
              <a:rPr lang="en-US" sz="1300" dirty="0"/>
              <a:t>In long distance running (not sprinting), </a:t>
            </a:r>
            <a:r>
              <a:rPr lang="en-US" sz="1300" dirty="0" err="1"/>
              <a:t>AstaZine</a:t>
            </a:r>
            <a:r>
              <a:rPr lang="de-DE" sz="1200" baseline="40000" dirty="0"/>
              <a:t>®</a:t>
            </a:r>
            <a:r>
              <a:rPr lang="en-US" sz="1300" dirty="0"/>
              <a:t> enabled the heart to function well at 10% slower heart beat</a:t>
            </a:r>
          </a:p>
          <a:p>
            <a:pPr marL="285750" indent="-171450">
              <a:buFont typeface="Arial" panose="020B0604020202020204" pitchFamily="34" charset="0"/>
              <a:buChar char="•"/>
            </a:pPr>
            <a:r>
              <a:rPr lang="en-US" sz="1300" dirty="0"/>
              <a:t>“</a:t>
            </a:r>
            <a:r>
              <a:rPr lang="en-US" sz="1300" dirty="0" err="1"/>
              <a:t>Cardiotonic</a:t>
            </a:r>
            <a:r>
              <a:rPr lang="en-US" sz="1300" dirty="0"/>
              <a:t> Effect” </a:t>
            </a:r>
          </a:p>
          <a:p>
            <a:endParaRPr lang="en-US" sz="1500" dirty="0"/>
          </a:p>
        </p:txBody>
      </p:sp>
      <p:grpSp>
        <p:nvGrpSpPr>
          <p:cNvPr id="21" name="Group 4"/>
          <p:cNvGrpSpPr>
            <a:grpSpLocks noChangeAspect="1"/>
          </p:cNvGrpSpPr>
          <p:nvPr/>
        </p:nvGrpSpPr>
        <p:grpSpPr bwMode="auto">
          <a:xfrm>
            <a:off x="892969" y="2390776"/>
            <a:ext cx="5735640" cy="1503363"/>
            <a:chOff x="560" y="1506"/>
            <a:chExt cx="3613" cy="947"/>
          </a:xfrm>
        </p:grpSpPr>
        <p:sp>
          <p:nvSpPr>
            <p:cNvPr id="22" name="Freeform 5"/>
            <p:cNvSpPr>
              <a:spLocks/>
            </p:cNvSpPr>
            <p:nvPr/>
          </p:nvSpPr>
          <p:spPr bwMode="auto">
            <a:xfrm>
              <a:off x="560" y="1506"/>
              <a:ext cx="71" cy="624"/>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p:nvSpPr>
          <p:spPr bwMode="auto">
            <a:xfrm>
              <a:off x="4140" y="2124"/>
              <a:ext cx="33" cy="271"/>
            </a:xfrm>
            <a:custGeom>
              <a:avLst/>
              <a:gdLst>
                <a:gd name="T0" fmla="*/ 0 h 489"/>
                <a:gd name="T1" fmla="*/ 0 h 489"/>
                <a:gd name="T2" fmla="*/ 489 h 489"/>
              </a:gdLst>
              <a:ahLst/>
              <a:cxnLst>
                <a:cxn ang="0">
                  <a:pos x="0" y="T0"/>
                </a:cxn>
                <a:cxn ang="0">
                  <a:pos x="0" y="T1"/>
                </a:cxn>
                <a:cxn ang="0">
                  <a:pos x="0" y="T2"/>
                </a:cxn>
              </a:cxnLst>
              <a:rect l="0" t="0" r="r" b="b"/>
              <a:pathLst>
                <a:path h="489">
                  <a:moveTo>
                    <a:pt x="0" y="0"/>
                  </a:moveTo>
                  <a:lnTo>
                    <a:pt x="0" y="0"/>
                  </a:lnTo>
                  <a:lnTo>
                    <a:pt x="0" y="489"/>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p:nvSpPr>
          <p:spPr bwMode="auto">
            <a:xfrm>
              <a:off x="4108" y="2388"/>
              <a:ext cx="65" cy="65"/>
            </a:xfrm>
            <a:custGeom>
              <a:avLst/>
              <a:gdLst>
                <a:gd name="T0" fmla="*/ 53 w 107"/>
                <a:gd name="T1" fmla="*/ 107 h 107"/>
                <a:gd name="T2" fmla="*/ 53 w 107"/>
                <a:gd name="T3" fmla="*/ 107 h 107"/>
                <a:gd name="T4" fmla="*/ 107 w 107"/>
                <a:gd name="T5" fmla="*/ 54 h 107"/>
                <a:gd name="T6" fmla="*/ 53 w 107"/>
                <a:gd name="T7" fmla="*/ 0 h 107"/>
                <a:gd name="T8" fmla="*/ 0 w 107"/>
                <a:gd name="T9" fmla="*/ 54 h 107"/>
                <a:gd name="T10" fmla="*/ 53 w 107"/>
                <a:gd name="T11" fmla="*/ 107 h 107"/>
              </a:gdLst>
              <a:ahLst/>
              <a:cxnLst>
                <a:cxn ang="0">
                  <a:pos x="T0" y="T1"/>
                </a:cxn>
                <a:cxn ang="0">
                  <a:pos x="T2" y="T3"/>
                </a:cxn>
                <a:cxn ang="0">
                  <a:pos x="T4" y="T5"/>
                </a:cxn>
                <a:cxn ang="0">
                  <a:pos x="T6" y="T7"/>
                </a:cxn>
                <a:cxn ang="0">
                  <a:pos x="T8" y="T9"/>
                </a:cxn>
                <a:cxn ang="0">
                  <a:pos x="T10" y="T11"/>
                </a:cxn>
              </a:cxnLst>
              <a:rect l="0" t="0" r="r" b="b"/>
              <a:pathLst>
                <a:path w="107" h="107">
                  <a:moveTo>
                    <a:pt x="53" y="107"/>
                  </a:moveTo>
                  <a:lnTo>
                    <a:pt x="53" y="107"/>
                  </a:lnTo>
                  <a:cubicBezTo>
                    <a:pt x="83" y="107"/>
                    <a:pt x="107" y="83"/>
                    <a:pt x="107" y="54"/>
                  </a:cubicBezTo>
                  <a:cubicBezTo>
                    <a:pt x="107" y="24"/>
                    <a:pt x="83" y="0"/>
                    <a:pt x="53" y="0"/>
                  </a:cubicBezTo>
                  <a:cubicBezTo>
                    <a:pt x="24" y="0"/>
                    <a:pt x="0" y="24"/>
                    <a:pt x="0" y="54"/>
                  </a:cubicBezTo>
                  <a:cubicBezTo>
                    <a:pt x="0" y="83"/>
                    <a:pt x="24" y="107"/>
                    <a:pt x="53" y="10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p:nvSpPr>
          <p:spPr bwMode="auto">
            <a:xfrm>
              <a:off x="560" y="2125"/>
              <a:ext cx="3580" cy="102"/>
            </a:xfrm>
            <a:custGeom>
              <a:avLst/>
              <a:gdLst>
                <a:gd name="T0" fmla="*/ 6060 w 6060"/>
                <a:gd name="T1" fmla="*/ 6060 w 6060"/>
                <a:gd name="T2" fmla="*/ 0 w 6060"/>
              </a:gdLst>
              <a:ahLst/>
              <a:cxnLst>
                <a:cxn ang="0">
                  <a:pos x="T0" y="0"/>
                </a:cxn>
                <a:cxn ang="0">
                  <a:pos x="T1" y="0"/>
                </a:cxn>
                <a:cxn ang="0">
                  <a:pos x="T2" y="0"/>
                </a:cxn>
              </a:cxnLst>
              <a:rect l="0" t="0" r="r" b="b"/>
              <a:pathLst>
                <a:path w="6060">
                  <a:moveTo>
                    <a:pt x="6060" y="0"/>
                  </a:moveTo>
                  <a:lnTo>
                    <a:pt x="6060"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p:cNvSpPr>
            <p:nvPr/>
          </p:nvSpPr>
          <p:spPr bwMode="auto">
            <a:xfrm>
              <a:off x="2398" y="2125"/>
              <a:ext cx="95" cy="263"/>
            </a:xfrm>
            <a:custGeom>
              <a:avLst/>
              <a:gdLst>
                <a:gd name="T0" fmla="*/ 0 h 1521"/>
                <a:gd name="T1" fmla="*/ 0 h 1521"/>
                <a:gd name="T2" fmla="*/ 1521 h 1521"/>
              </a:gdLst>
              <a:ahLst/>
              <a:cxnLst>
                <a:cxn ang="0">
                  <a:pos x="0" y="T0"/>
                </a:cxn>
                <a:cxn ang="0">
                  <a:pos x="0" y="T1"/>
                </a:cxn>
                <a:cxn ang="0">
                  <a:pos x="0" y="T2"/>
                </a:cxn>
              </a:cxnLst>
              <a:rect l="0" t="0" r="r" b="b"/>
              <a:pathLst>
                <a:path h="1521">
                  <a:moveTo>
                    <a:pt x="0" y="0"/>
                  </a:moveTo>
                  <a:lnTo>
                    <a:pt x="0" y="0"/>
                  </a:lnTo>
                  <a:lnTo>
                    <a:pt x="0" y="1521"/>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p:cNvSpPr>
              <a:spLocks/>
            </p:cNvSpPr>
            <p:nvPr/>
          </p:nvSpPr>
          <p:spPr bwMode="auto">
            <a:xfrm>
              <a:off x="2366" y="2388"/>
              <a:ext cx="65" cy="65"/>
            </a:xfrm>
            <a:custGeom>
              <a:avLst/>
              <a:gdLst>
                <a:gd name="T0" fmla="*/ 53 w 107"/>
                <a:gd name="T1" fmla="*/ 107 h 107"/>
                <a:gd name="T2" fmla="*/ 53 w 107"/>
                <a:gd name="T3" fmla="*/ 107 h 107"/>
                <a:gd name="T4" fmla="*/ 107 w 107"/>
                <a:gd name="T5" fmla="*/ 53 h 107"/>
                <a:gd name="T6" fmla="*/ 53 w 107"/>
                <a:gd name="T7" fmla="*/ 0 h 107"/>
                <a:gd name="T8" fmla="*/ 0 w 107"/>
                <a:gd name="T9" fmla="*/ 53 h 107"/>
                <a:gd name="T10" fmla="*/ 53 w 107"/>
                <a:gd name="T11" fmla="*/ 107 h 107"/>
              </a:gdLst>
              <a:ahLst/>
              <a:cxnLst>
                <a:cxn ang="0">
                  <a:pos x="T0" y="T1"/>
                </a:cxn>
                <a:cxn ang="0">
                  <a:pos x="T2" y="T3"/>
                </a:cxn>
                <a:cxn ang="0">
                  <a:pos x="T4" y="T5"/>
                </a:cxn>
                <a:cxn ang="0">
                  <a:pos x="T6" y="T7"/>
                </a:cxn>
                <a:cxn ang="0">
                  <a:pos x="T8" y="T9"/>
                </a:cxn>
                <a:cxn ang="0">
                  <a:pos x="T10" y="T11"/>
                </a:cxn>
              </a:cxnLst>
              <a:rect l="0" t="0" r="r" b="b"/>
              <a:pathLst>
                <a:path w="107" h="107">
                  <a:moveTo>
                    <a:pt x="53" y="107"/>
                  </a:moveTo>
                  <a:lnTo>
                    <a:pt x="53" y="107"/>
                  </a:lnTo>
                  <a:cubicBezTo>
                    <a:pt x="83" y="107"/>
                    <a:pt x="107" y="83"/>
                    <a:pt x="107" y="53"/>
                  </a:cubicBezTo>
                  <a:cubicBezTo>
                    <a:pt x="107" y="24"/>
                    <a:pt x="83" y="0"/>
                    <a:pt x="53" y="0"/>
                  </a:cubicBezTo>
                  <a:cubicBezTo>
                    <a:pt x="24" y="0"/>
                    <a:pt x="0" y="24"/>
                    <a:pt x="0" y="53"/>
                  </a:cubicBezTo>
                  <a:cubicBezTo>
                    <a:pt x="0" y="83"/>
                    <a:pt x="24" y="107"/>
                    <a:pt x="53" y="10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Freeform 7"/>
          <p:cNvSpPr>
            <a:spLocks/>
          </p:cNvSpPr>
          <p:nvPr/>
        </p:nvSpPr>
        <p:spPr bwMode="auto">
          <a:xfrm flipH="1">
            <a:off x="1287107" y="3366530"/>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p:cNvSpPr>
            <a:spLocks/>
          </p:cNvSpPr>
          <p:nvPr/>
        </p:nvSpPr>
        <p:spPr bwMode="auto">
          <a:xfrm>
            <a:off x="1282346"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9922"/>
            <a:ext cx="9144000" cy="2447576"/>
          </a:xfrm>
          <a:prstGeom prst="rect">
            <a:avLst/>
          </a:prstGeom>
        </p:spPr>
      </p:pic>
    </p:spTree>
    <p:extLst>
      <p:ext uri="{BB962C8B-B14F-4D97-AF65-F5344CB8AC3E}">
        <p14:creationId xmlns:p14="http://schemas.microsoft.com/office/powerpoint/2010/main" val="3649817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
          <p:cNvSpPr>
            <a:spLocks/>
          </p:cNvSpPr>
          <p:nvPr/>
        </p:nvSpPr>
        <p:spPr bwMode="auto">
          <a:xfrm>
            <a:off x="881072" y="2424113"/>
            <a:ext cx="46038" cy="3103563"/>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6702562" y="1521785"/>
            <a:ext cx="2441438" cy="523220"/>
          </a:xfrm>
          <a:prstGeom prst="rect">
            <a:avLst/>
          </a:prstGeom>
          <a:solidFill>
            <a:schemeClr val="tx1">
              <a:alpha val="60000"/>
            </a:schemeClr>
          </a:solidFill>
        </p:spPr>
        <p:txBody>
          <a:bodyPr wrap="square" rtlCol="0">
            <a:spAutoFit/>
          </a:bodyPr>
          <a:lstStyle/>
          <a:p>
            <a:r>
              <a:rPr lang="en-US" sz="1400" b="1" i="1" dirty="0">
                <a:solidFill>
                  <a:srgbClr val="FFFFFF"/>
                </a:solidFill>
              </a:rPr>
              <a:t>Negative Mood State Parameters all Decreased</a:t>
            </a:r>
          </a:p>
        </p:txBody>
      </p:sp>
      <p:sp>
        <p:nvSpPr>
          <p:cNvPr id="11" name="Subtitle 2"/>
          <p:cNvSpPr txBox="1">
            <a:spLocks/>
          </p:cNvSpPr>
          <p:nvPr/>
        </p:nvSpPr>
        <p:spPr>
          <a:xfrm>
            <a:off x="804539" y="3492775"/>
            <a:ext cx="7450136" cy="1952920"/>
          </a:xfrm>
          <a:prstGeom prst="rect">
            <a:avLst/>
          </a:prstGeom>
          <a:noFill/>
          <a:ln>
            <a:noFill/>
          </a:ln>
        </p:spPr>
        <p:txBody>
          <a:bodyPr vert="horz" lIns="91440" tIns="45720" rIns="91440" bIns="45720" rtlCol="0">
            <a:no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spcBef>
                <a:spcPts val="200"/>
              </a:spcBef>
              <a:spcAft>
                <a:spcPts val="200"/>
              </a:spcAft>
              <a:buSzPct val="80000"/>
              <a:buBlip>
                <a:blip r:embed="rId2"/>
              </a:buBlip>
            </a:pPr>
            <a:r>
              <a:rPr lang="en-US" sz="1600" dirty="0"/>
              <a:t>Looking at benefits for athletes from a different angle: Mood state</a:t>
            </a:r>
          </a:p>
          <a:p>
            <a:pPr marL="342900" indent="-342900">
              <a:spcBef>
                <a:spcPts val="200"/>
              </a:spcBef>
              <a:spcAft>
                <a:spcPts val="200"/>
              </a:spcAft>
              <a:buSzPct val="80000"/>
              <a:buBlip>
                <a:blip r:embed="rId2"/>
              </a:buBlip>
            </a:pPr>
            <a:r>
              <a:rPr lang="en-US" sz="1600" dirty="0"/>
              <a:t>Athletes supplementing with </a:t>
            </a:r>
            <a:r>
              <a:rPr lang="en-US" sz="1600" dirty="0" err="1"/>
              <a:t>AstaZine</a:t>
            </a:r>
            <a:r>
              <a:rPr lang="en-US" sz="1600" baseline="20000" dirty="0"/>
              <a:t>®</a:t>
            </a:r>
            <a:r>
              <a:rPr lang="en-US" sz="1600" dirty="0"/>
              <a:t> experienced:</a:t>
            </a:r>
          </a:p>
          <a:p>
            <a:pPr marL="571500" indent="-171450">
              <a:lnSpc>
                <a:spcPct val="90000"/>
              </a:lnSpc>
              <a:buFont typeface="Arial" panose="020B0604020202020204" pitchFamily="34" charset="0"/>
              <a:buChar char="•"/>
            </a:pPr>
            <a:r>
              <a:rPr lang="en-US" dirty="0"/>
              <a:t>11% better overall mood state</a:t>
            </a:r>
          </a:p>
          <a:p>
            <a:pPr marL="571500" indent="-171450">
              <a:lnSpc>
                <a:spcPct val="90000"/>
              </a:lnSpc>
              <a:buFont typeface="Arial" panose="020B0604020202020204" pitchFamily="34" charset="0"/>
              <a:buChar char="•"/>
            </a:pPr>
            <a:r>
              <a:rPr lang="en-US" dirty="0"/>
              <a:t>36% less mental fatigue</a:t>
            </a:r>
          </a:p>
          <a:p>
            <a:pPr marL="571500" indent="-171450">
              <a:lnSpc>
                <a:spcPct val="90000"/>
              </a:lnSpc>
              <a:buFont typeface="Arial" panose="020B0604020202020204" pitchFamily="34" charset="0"/>
              <a:buChar char="•"/>
            </a:pPr>
            <a:r>
              <a:rPr lang="en-US" dirty="0"/>
              <a:t>57% less feelings of depression</a:t>
            </a:r>
          </a:p>
          <a:p>
            <a:pPr marL="571500" indent="-171450">
              <a:lnSpc>
                <a:spcPct val="90000"/>
              </a:lnSpc>
              <a:buFont typeface="Arial" panose="020B0604020202020204" pitchFamily="34" charset="0"/>
              <a:buChar char="•"/>
            </a:pPr>
            <a:r>
              <a:rPr lang="en-US" dirty="0"/>
              <a:t>Statistically significant at p &lt; 0.05</a:t>
            </a:r>
          </a:p>
          <a:p>
            <a:pPr marL="342900" indent="-342900">
              <a:spcBef>
                <a:spcPts val="200"/>
              </a:spcBef>
              <a:spcAft>
                <a:spcPts val="200"/>
              </a:spcAft>
              <a:buSzPct val="80000"/>
              <a:buBlip>
                <a:blip r:embed="rId2"/>
              </a:buBlip>
            </a:pPr>
            <a:r>
              <a:rPr lang="en-US" sz="1600" dirty="0"/>
              <a:t>Patent pending</a:t>
            </a:r>
          </a:p>
          <a:p>
            <a:pPr>
              <a:spcAft>
                <a:spcPts val="200"/>
              </a:spcAft>
              <a:buSzPct val="80000"/>
            </a:pPr>
            <a:endParaRPr lang="en-US" sz="1800" dirty="0"/>
          </a:p>
        </p:txBody>
      </p:sp>
      <p:sp>
        <p:nvSpPr>
          <p:cNvPr id="28" name="Rectangle 27"/>
          <p:cNvSpPr/>
          <p:nvPr/>
        </p:nvSpPr>
        <p:spPr>
          <a:xfrm>
            <a:off x="968190" y="2460810"/>
            <a:ext cx="7604310" cy="553998"/>
          </a:xfrm>
          <a:prstGeom prst="rect">
            <a:avLst/>
          </a:prstGeom>
        </p:spPr>
        <p:txBody>
          <a:bodyPr wrap="square">
            <a:spAutoFit/>
          </a:bodyPr>
          <a:lstStyle/>
          <a:p>
            <a:r>
              <a:rPr lang="de-DE" sz="3000" b="1" dirty="0">
                <a:solidFill>
                  <a:prstClr val="white"/>
                </a:solidFill>
                <a:cs typeface="Arial"/>
              </a:rPr>
              <a:t>ASTAZINE</a:t>
            </a:r>
            <a:r>
              <a:rPr lang="de-DE" sz="2800" b="1" baseline="40000" dirty="0">
                <a:solidFill>
                  <a:prstClr val="white"/>
                </a:solidFill>
                <a:cs typeface="Arial"/>
              </a:rPr>
              <a:t>®</a:t>
            </a:r>
            <a:r>
              <a:rPr lang="de-DE" sz="2800" b="1" dirty="0">
                <a:solidFill>
                  <a:prstClr val="white"/>
                </a:solidFill>
                <a:cs typeface="Arial"/>
              </a:rPr>
              <a:t> </a:t>
            </a:r>
            <a:r>
              <a:rPr lang="de-DE" sz="3000" b="1" dirty="0">
                <a:solidFill>
                  <a:prstClr val="white"/>
                </a:solidFill>
                <a:cs typeface="Arial"/>
              </a:rPr>
              <a:t>PROPRIETARY RESEARCH</a:t>
            </a:r>
            <a:endParaRPr lang="en-US" dirty="0"/>
          </a:p>
        </p:txBody>
      </p:sp>
      <p:sp>
        <p:nvSpPr>
          <p:cNvPr id="29" name="Subtitle 2"/>
          <p:cNvSpPr txBox="1">
            <a:spLocks/>
          </p:cNvSpPr>
          <p:nvPr/>
        </p:nvSpPr>
        <p:spPr>
          <a:xfrm>
            <a:off x="968190" y="2942796"/>
            <a:ext cx="7910146" cy="365150"/>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PEER-REVIEWED</a:t>
            </a:r>
            <a:r>
              <a:rPr lang="en-US" sz="1600" b="1" spc="50" dirty="0"/>
              <a:t> </a:t>
            </a:r>
            <a:r>
              <a:rPr lang="en-US" sz="1600" b="1" dirty="0"/>
              <a:t>PUBLICATION, TALBOTT ET AL., 2019</a:t>
            </a:r>
          </a:p>
        </p:txBody>
      </p:sp>
      <p:graphicFrame>
        <p:nvGraphicFramePr>
          <p:cNvPr id="13" name="Chart 12"/>
          <p:cNvGraphicFramePr>
            <a:graphicFrameLocks/>
          </p:cNvGraphicFramePr>
          <p:nvPr>
            <p:extLst>
              <p:ext uri="{D42A27DB-BD31-4B8C-83A1-F6EECF244321}">
                <p14:modId xmlns:p14="http://schemas.microsoft.com/office/powerpoint/2010/main" val="3317743517"/>
              </p:ext>
            </p:extLst>
          </p:nvPr>
        </p:nvGraphicFramePr>
        <p:xfrm>
          <a:off x="432864" y="125872"/>
          <a:ext cx="5844844" cy="2298241"/>
        </p:xfrm>
        <a:graphic>
          <a:graphicData uri="http://schemas.openxmlformats.org/drawingml/2006/chart">
            <c:chart xmlns:c="http://schemas.openxmlformats.org/drawingml/2006/chart" xmlns:r="http://schemas.openxmlformats.org/officeDocument/2006/relationships" r:id="rId3"/>
          </a:graphicData>
        </a:graphic>
      </p:graphicFrame>
      <p:sp>
        <p:nvSpPr>
          <p:cNvPr id="10" name="Freeform 11"/>
          <p:cNvSpPr>
            <a:spLocks/>
          </p:cNvSpPr>
          <p:nvPr/>
        </p:nvSpPr>
        <p:spPr bwMode="auto">
          <a:xfrm>
            <a:off x="883773" y="3377501"/>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1763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
          <p:cNvGrpSpPr>
            <a:grpSpLocks noChangeAspect="1"/>
          </p:cNvGrpSpPr>
          <p:nvPr/>
        </p:nvGrpSpPr>
        <p:grpSpPr bwMode="auto">
          <a:xfrm>
            <a:off x="881063" y="2424113"/>
            <a:ext cx="5848351" cy="2967038"/>
            <a:chOff x="555" y="1527"/>
            <a:chExt cx="3684" cy="1869"/>
          </a:xfrm>
        </p:grpSpPr>
        <p:sp>
          <p:nvSpPr>
            <p:cNvPr id="17" name="Freeform 5"/>
            <p:cNvSpPr>
              <a:spLocks/>
            </p:cNvSpPr>
            <p:nvPr/>
          </p:nvSpPr>
          <p:spPr bwMode="auto">
            <a:xfrm>
              <a:off x="555" y="1527"/>
              <a:ext cx="29" cy="1869"/>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p:cNvSpPr>
            <p:nvPr/>
          </p:nvSpPr>
          <p:spPr bwMode="auto">
            <a:xfrm>
              <a:off x="555" y="2166"/>
              <a:ext cx="3684" cy="0"/>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 name="TextBox 24"/>
          <p:cNvSpPr txBox="1"/>
          <p:nvPr/>
        </p:nvSpPr>
        <p:spPr>
          <a:xfrm>
            <a:off x="6713676" y="1527427"/>
            <a:ext cx="2441438" cy="523220"/>
          </a:xfrm>
          <a:prstGeom prst="rect">
            <a:avLst/>
          </a:prstGeom>
          <a:solidFill>
            <a:schemeClr val="tx1">
              <a:alpha val="60000"/>
            </a:schemeClr>
          </a:solidFill>
        </p:spPr>
        <p:txBody>
          <a:bodyPr wrap="square" rtlCol="0">
            <a:spAutoFit/>
          </a:bodyPr>
          <a:lstStyle/>
          <a:p>
            <a:r>
              <a:rPr lang="en-US" sz="1400" b="1" i="1" dirty="0">
                <a:solidFill>
                  <a:srgbClr val="FFFFFF"/>
                </a:solidFill>
              </a:rPr>
              <a:t>Relative Singlet Oxygen Quenching Activity</a:t>
            </a:r>
          </a:p>
        </p:txBody>
      </p:sp>
      <p:sp>
        <p:nvSpPr>
          <p:cNvPr id="11" name="Subtitle 2"/>
          <p:cNvSpPr txBox="1">
            <a:spLocks/>
          </p:cNvSpPr>
          <p:nvPr/>
        </p:nvSpPr>
        <p:spPr>
          <a:xfrm>
            <a:off x="804539" y="3612610"/>
            <a:ext cx="7450136" cy="908589"/>
          </a:xfrm>
          <a:prstGeom prst="rect">
            <a:avLst/>
          </a:prstGeom>
          <a:noFill/>
          <a:ln>
            <a:noFill/>
          </a:ln>
        </p:spPr>
        <p:txBody>
          <a:bodyPr vert="horz" lIns="91440" tIns="45720" rIns="91440" bIns="45720" rtlCol="0">
            <a:no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dirty="0"/>
              <a:t> Singlet Oxygen Quenching</a:t>
            </a:r>
          </a:p>
          <a:p>
            <a:pPr marL="342900" indent="-342900">
              <a:spcBef>
                <a:spcPts val="600"/>
              </a:spcBef>
              <a:spcAft>
                <a:spcPts val="200"/>
              </a:spcAft>
              <a:buSzPct val="80000"/>
              <a:buBlip>
                <a:blip r:embed="rId2"/>
              </a:buBlip>
            </a:pPr>
            <a:r>
              <a:rPr lang="en-US" sz="1600" dirty="0"/>
              <a:t>6000 times stronger than Vitamin C</a:t>
            </a:r>
          </a:p>
          <a:p>
            <a:pPr marL="342900" indent="-342900">
              <a:spcBef>
                <a:spcPts val="600"/>
              </a:spcBef>
              <a:spcAft>
                <a:spcPts val="200"/>
              </a:spcAft>
              <a:buSzPct val="80000"/>
              <a:buBlip>
                <a:blip r:embed="rId2"/>
              </a:buBlip>
            </a:pPr>
            <a:r>
              <a:rPr lang="en-US" sz="1600" dirty="0"/>
              <a:t>800 times stronger than CoQ10</a:t>
            </a:r>
          </a:p>
          <a:p>
            <a:pPr marL="342900" indent="-342900">
              <a:spcAft>
                <a:spcPts val="200"/>
              </a:spcAft>
              <a:buSzPct val="80000"/>
              <a:buBlip>
                <a:blip r:embed="rId2"/>
              </a:buBlip>
            </a:pPr>
            <a:r>
              <a:rPr lang="en-US" sz="1600" dirty="0"/>
              <a:t>550 times stronger than Green Tea </a:t>
            </a:r>
            <a:r>
              <a:rPr lang="en-US" sz="1600" dirty="0" err="1"/>
              <a:t>Catechins</a:t>
            </a:r>
            <a:endParaRPr lang="en-US" sz="1600" dirty="0"/>
          </a:p>
          <a:p>
            <a:pPr marL="342900" indent="-342900">
              <a:spcAft>
                <a:spcPts val="200"/>
              </a:spcAft>
              <a:buSzPct val="80000"/>
              <a:buBlip>
                <a:blip r:embed="rId2"/>
              </a:buBlip>
            </a:pPr>
            <a:r>
              <a:rPr lang="en-US" sz="1600" dirty="0"/>
              <a:t>75 times stronger than Alpha </a:t>
            </a:r>
            <a:r>
              <a:rPr lang="en-US" sz="1600" dirty="0" err="1"/>
              <a:t>Lipoic</a:t>
            </a:r>
            <a:r>
              <a:rPr lang="en-US" sz="1600" dirty="0"/>
              <a:t> Acid</a:t>
            </a:r>
          </a:p>
          <a:p>
            <a:pPr>
              <a:spcAft>
                <a:spcPts val="200"/>
              </a:spcAft>
              <a:buSzPct val="80000"/>
            </a:pPr>
            <a:endParaRPr lang="en-US" sz="1800" dirty="0"/>
          </a:p>
        </p:txBody>
      </p:sp>
      <p:sp>
        <p:nvSpPr>
          <p:cNvPr id="16" name="Rectangle 15"/>
          <p:cNvSpPr/>
          <p:nvPr/>
        </p:nvSpPr>
        <p:spPr>
          <a:xfrm>
            <a:off x="968190" y="2399298"/>
            <a:ext cx="7691716" cy="1015663"/>
          </a:xfrm>
          <a:prstGeom prst="rect">
            <a:avLst/>
          </a:prstGeom>
        </p:spPr>
        <p:txBody>
          <a:bodyPr wrap="square">
            <a:spAutoFit/>
          </a:bodyPr>
          <a:lstStyle/>
          <a:p>
            <a:r>
              <a:rPr lang="en-US" sz="3000" b="1" dirty="0">
                <a:solidFill>
                  <a:prstClr val="white"/>
                </a:solidFill>
                <a:latin typeface="Arial" panose="020B0604020202020204" pitchFamily="34" charset="0"/>
                <a:cs typeface="Arial" panose="020B0604020202020204" pitchFamily="34" charset="0"/>
              </a:rPr>
              <a:t>WORLD’S STRONGEST</a:t>
            </a:r>
          </a:p>
          <a:p>
            <a:r>
              <a:rPr lang="en-US" sz="3000" b="1" dirty="0">
                <a:solidFill>
                  <a:prstClr val="white"/>
                </a:solidFill>
                <a:latin typeface="Arial" panose="020B0604020202020204" pitchFamily="34" charset="0"/>
                <a:cs typeface="Arial" panose="020B0604020202020204" pitchFamily="34" charset="0"/>
              </a:rPr>
              <a:t>NATURAL ANTIOXIDANT</a:t>
            </a:r>
            <a:endParaRPr lang="en-US" sz="3200" dirty="0"/>
          </a:p>
        </p:txBody>
      </p:sp>
      <p:graphicFrame>
        <p:nvGraphicFramePr>
          <p:cNvPr id="15" name="Chart 14"/>
          <p:cNvGraphicFramePr>
            <a:graphicFrameLocks/>
          </p:cNvGraphicFramePr>
          <p:nvPr>
            <p:extLst>
              <p:ext uri="{D42A27DB-BD31-4B8C-83A1-F6EECF244321}">
                <p14:modId xmlns:p14="http://schemas.microsoft.com/office/powerpoint/2010/main" val="1894268123"/>
              </p:ext>
            </p:extLst>
          </p:nvPr>
        </p:nvGraphicFramePr>
        <p:xfrm>
          <a:off x="517526" y="190501"/>
          <a:ext cx="6185036" cy="19977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349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9" y="2388367"/>
            <a:ext cx="6598179" cy="537967"/>
          </a:xfrm>
        </p:spPr>
        <p:txBody>
          <a:bodyPr>
            <a:noAutofit/>
          </a:bodyPr>
          <a:lstStyle/>
          <a:p>
            <a:r>
              <a:rPr lang="en-US" dirty="0">
                <a:solidFill>
                  <a:prstClr val="white"/>
                </a:solidFill>
                <a:latin typeface="Arial" panose="020B0604020202020204" pitchFamily="34" charset="0"/>
                <a:cs typeface="Arial" panose="020B0604020202020204" pitchFamily="34" charset="0"/>
              </a:rPr>
              <a:t>WORLD’S STRONGEST</a:t>
            </a:r>
            <a:br>
              <a:rPr lang="en-US" dirty="0">
                <a:solidFill>
                  <a:prstClr val="white"/>
                </a:solidFill>
                <a:latin typeface="Arial" panose="020B0604020202020204" pitchFamily="34" charset="0"/>
                <a:cs typeface="Arial" panose="020B0604020202020204" pitchFamily="34" charset="0"/>
              </a:rPr>
            </a:br>
            <a:r>
              <a:rPr lang="en-US" dirty="0">
                <a:solidFill>
                  <a:prstClr val="white"/>
                </a:solidFill>
                <a:latin typeface="Arial" panose="020B0604020202020204" pitchFamily="34" charset="0"/>
                <a:cs typeface="Arial" panose="020B0604020202020204" pitchFamily="34" charset="0"/>
              </a:rPr>
              <a:t>NATURAL ANTIOXIDANT</a:t>
            </a:r>
            <a:endParaRPr lang="en-US" sz="3200" dirty="0"/>
          </a:p>
        </p:txBody>
      </p:sp>
      <p:sp>
        <p:nvSpPr>
          <p:cNvPr id="5" name="Subtitle 12"/>
          <p:cNvSpPr txBox="1">
            <a:spLocks/>
          </p:cNvSpPr>
          <p:nvPr/>
        </p:nvSpPr>
        <p:spPr>
          <a:xfrm>
            <a:off x="5450786" y="3962855"/>
            <a:ext cx="2460417" cy="1260023"/>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spcBef>
                <a:spcPts val="600"/>
              </a:spcBef>
              <a:spcAft>
                <a:spcPts val="200"/>
              </a:spcAft>
              <a:buSzPct val="80000"/>
            </a:pPr>
            <a:r>
              <a:rPr lang="en-US" sz="1600" dirty="0"/>
              <a:t>20X stronger than Synthetic Astaxanthin in free radical scavenging</a:t>
            </a:r>
          </a:p>
        </p:txBody>
      </p:sp>
      <p:grpSp>
        <p:nvGrpSpPr>
          <p:cNvPr id="12" name="Group 4"/>
          <p:cNvGrpSpPr>
            <a:grpSpLocks noChangeAspect="1"/>
          </p:cNvGrpSpPr>
          <p:nvPr/>
        </p:nvGrpSpPr>
        <p:grpSpPr bwMode="auto">
          <a:xfrm>
            <a:off x="881063" y="2378076"/>
            <a:ext cx="5851525" cy="1516063"/>
            <a:chOff x="555" y="1498"/>
            <a:chExt cx="3686" cy="955"/>
          </a:xfrm>
        </p:grpSpPr>
        <p:sp>
          <p:nvSpPr>
            <p:cNvPr id="14" name="Freeform 5"/>
            <p:cNvSpPr>
              <a:spLocks/>
            </p:cNvSpPr>
            <p:nvPr/>
          </p:nvSpPr>
          <p:spPr bwMode="auto">
            <a:xfrm>
              <a:off x="555" y="1498"/>
              <a:ext cx="185" cy="640"/>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4209" y="2125"/>
              <a:ext cx="32" cy="3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4176" y="2389"/>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55" y="2133"/>
              <a:ext cx="3654" cy="2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 name="Subtitle 12"/>
          <p:cNvSpPr txBox="1">
            <a:spLocks/>
          </p:cNvSpPr>
          <p:nvPr/>
        </p:nvSpPr>
        <p:spPr>
          <a:xfrm>
            <a:off x="1444791" y="3962855"/>
            <a:ext cx="2460417"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spcBef>
                <a:spcPts val="600"/>
              </a:spcBef>
              <a:spcAft>
                <a:spcPts val="200"/>
              </a:spcAft>
              <a:buSzPct val="80000"/>
            </a:pPr>
            <a:r>
              <a:rPr lang="en-US" sz="1600" dirty="0"/>
              <a:t>14X – 60X stronger than other antioxidants in free radical scavenging</a:t>
            </a:r>
          </a:p>
        </p:txBody>
      </p:sp>
      <p:sp>
        <p:nvSpPr>
          <p:cNvPr id="22" name="Freeform 7"/>
          <p:cNvSpPr>
            <a:spLocks/>
          </p:cNvSpPr>
          <p:nvPr/>
        </p:nvSpPr>
        <p:spPr bwMode="auto">
          <a:xfrm flipH="1">
            <a:off x="2628962" y="3385580"/>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p:nvSpPr>
        <p:spPr bwMode="auto">
          <a:xfrm>
            <a:off x="2633726"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TextBox 24">
            <a:extLst>
              <a:ext uri="{FF2B5EF4-FFF2-40B4-BE49-F238E27FC236}">
                <a16:creationId xmlns:a16="http://schemas.microsoft.com/office/drawing/2014/main" id="{E7D03466-A575-47FE-B1E5-6883298A13DC}"/>
              </a:ext>
            </a:extLst>
          </p:cNvPr>
          <p:cNvSpPr txBox="1"/>
          <p:nvPr/>
        </p:nvSpPr>
        <p:spPr>
          <a:xfrm>
            <a:off x="6715128" y="1529777"/>
            <a:ext cx="2441438" cy="523220"/>
          </a:xfrm>
          <a:prstGeom prst="rect">
            <a:avLst/>
          </a:prstGeom>
          <a:solidFill>
            <a:schemeClr val="tx1">
              <a:alpha val="60000"/>
            </a:schemeClr>
          </a:solidFill>
        </p:spPr>
        <p:txBody>
          <a:bodyPr wrap="square" rtlCol="0">
            <a:spAutoFit/>
          </a:bodyPr>
          <a:lstStyle/>
          <a:p>
            <a:r>
              <a:rPr lang="en-US" sz="1400" b="1" i="1" dirty="0">
                <a:solidFill>
                  <a:srgbClr val="FFFFFF"/>
                </a:solidFill>
              </a:rPr>
              <a:t>Oxygen Free Radical Scavenging</a:t>
            </a:r>
          </a:p>
        </p:txBody>
      </p:sp>
      <p:graphicFrame>
        <p:nvGraphicFramePr>
          <p:cNvPr id="26" name="Chart 25">
            <a:extLst>
              <a:ext uri="{FF2B5EF4-FFF2-40B4-BE49-F238E27FC236}">
                <a16:creationId xmlns:a16="http://schemas.microsoft.com/office/drawing/2014/main" id="{BD326E0A-2E84-4016-9E8E-50CA7FE56DC9}"/>
              </a:ext>
            </a:extLst>
          </p:cNvPr>
          <p:cNvGraphicFramePr>
            <a:graphicFrameLocks/>
          </p:cNvGraphicFramePr>
          <p:nvPr>
            <p:extLst>
              <p:ext uri="{D42A27DB-BD31-4B8C-83A1-F6EECF244321}">
                <p14:modId xmlns:p14="http://schemas.microsoft.com/office/powerpoint/2010/main" val="3823527423"/>
              </p:ext>
            </p:extLst>
          </p:nvPr>
        </p:nvGraphicFramePr>
        <p:xfrm>
          <a:off x="360485" y="165100"/>
          <a:ext cx="6342078" cy="22320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9412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498" y="2406441"/>
            <a:ext cx="5336052" cy="537967"/>
          </a:xfrm>
        </p:spPr>
        <p:txBody>
          <a:bodyPr>
            <a:noAutofit/>
          </a:bodyPr>
          <a:lstStyle/>
          <a:p>
            <a:r>
              <a:rPr lang="de-DE" dirty="0"/>
              <a:t>WORLD’S HIGHEST QUALITY ANTIOXIDANT</a:t>
            </a:r>
            <a:endParaRPr lang="en-US" dirty="0"/>
          </a:p>
        </p:txBody>
      </p:sp>
      <p:sp>
        <p:nvSpPr>
          <p:cNvPr id="7" name="Freeform 5"/>
          <p:cNvSpPr>
            <a:spLocks/>
          </p:cNvSpPr>
          <p:nvPr/>
        </p:nvSpPr>
        <p:spPr bwMode="auto">
          <a:xfrm>
            <a:off x="883773" y="2413338"/>
            <a:ext cx="362321" cy="2795156"/>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p:nvSpPr>
        <p:spPr bwMode="auto">
          <a:xfrm>
            <a:off x="883773" y="3430253"/>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Subtitle 2"/>
          <p:cNvSpPr txBox="1">
            <a:spLocks/>
          </p:cNvSpPr>
          <p:nvPr/>
        </p:nvSpPr>
        <p:spPr>
          <a:xfrm>
            <a:off x="809928" y="3496945"/>
            <a:ext cx="6762447" cy="2105995"/>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03225" indent="-403225">
              <a:lnSpc>
                <a:spcPct val="100000"/>
              </a:lnSpc>
              <a:spcAft>
                <a:spcPts val="200"/>
              </a:spcAft>
              <a:buSzPct val="80000"/>
              <a:buBlip>
                <a:blip r:embed="rId2"/>
              </a:buBlip>
            </a:pPr>
            <a:r>
              <a:rPr lang="en-US" sz="1500" dirty="0"/>
              <a:t>Oxidation in our bodies is like a car rusting</a:t>
            </a:r>
          </a:p>
          <a:p>
            <a:pPr marL="403225" indent="-403225">
              <a:lnSpc>
                <a:spcPct val="100000"/>
              </a:lnSpc>
              <a:spcAft>
                <a:spcPts val="200"/>
              </a:spcAft>
              <a:buSzPct val="80000"/>
              <a:buBlip>
                <a:blip r:embed="rId2"/>
              </a:buBlip>
            </a:pPr>
            <a:r>
              <a:rPr lang="en-US" sz="1500" dirty="0"/>
              <a:t>We need a high quality antioxidant to prevent our bodies from rusting</a:t>
            </a:r>
          </a:p>
          <a:p>
            <a:pPr marL="403225" indent="-403225">
              <a:lnSpc>
                <a:spcPct val="100000"/>
              </a:lnSpc>
              <a:spcAft>
                <a:spcPts val="200"/>
              </a:spcAft>
              <a:buSzPct val="80000"/>
              <a:buBlip>
                <a:blip r:embed="rId2"/>
              </a:buBlip>
            </a:pPr>
            <a:r>
              <a:rPr lang="en-US" sz="1500" dirty="0"/>
              <a:t>Astaxanthin has six distinct properties that other antioxidants do not possess</a:t>
            </a:r>
          </a:p>
          <a:p>
            <a:pPr marL="631825" indent="-228600">
              <a:lnSpc>
                <a:spcPct val="100000"/>
              </a:lnSpc>
              <a:spcBef>
                <a:spcPts val="0"/>
              </a:spcBef>
              <a:spcAft>
                <a:spcPts val="200"/>
              </a:spcAft>
              <a:buSzPct val="80000"/>
              <a:buFont typeface="Arial" panose="020B0604020202020204" pitchFamily="34" charset="0"/>
              <a:buChar char="•"/>
            </a:pPr>
            <a:r>
              <a:rPr lang="en-US" dirty="0"/>
              <a:t>Some antioxidants may share a few, but no other antioxidant has all six</a:t>
            </a:r>
          </a:p>
          <a:p>
            <a:pPr marL="403225" indent="-403225">
              <a:lnSpc>
                <a:spcPct val="100000"/>
              </a:lnSpc>
              <a:spcAft>
                <a:spcPts val="200"/>
              </a:spcAft>
              <a:buSzPct val="80000"/>
              <a:buBlip>
                <a:blip r:embed="rId2"/>
              </a:buBlip>
            </a:pPr>
            <a:r>
              <a:rPr lang="en-US" sz="1500" dirty="0"/>
              <a:t>Astaxanthin provides a “fresh coat of paint” to protect our bodies</a:t>
            </a:r>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467225" cy="2415405"/>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67225" y="9236"/>
            <a:ext cx="4676775" cy="2411224"/>
          </a:xfrm>
          <a:prstGeom prst="rect">
            <a:avLst/>
          </a:prstGeom>
        </p:spPr>
      </p:pic>
    </p:spTree>
    <p:extLst>
      <p:ext uri="{BB962C8B-B14F-4D97-AF65-F5344CB8AC3E}">
        <p14:creationId xmlns:p14="http://schemas.microsoft.com/office/powerpoint/2010/main" val="1627749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498" y="2406441"/>
            <a:ext cx="5336052" cy="537967"/>
          </a:xfrm>
        </p:spPr>
        <p:txBody>
          <a:bodyPr>
            <a:noAutofit/>
          </a:bodyPr>
          <a:lstStyle/>
          <a:p>
            <a:r>
              <a:rPr lang="en-US" dirty="0">
                <a:latin typeface="Arial" panose="020B0604020202020204" pitchFamily="34" charset="0"/>
                <a:cs typeface="Arial" panose="020B0604020202020204" pitchFamily="34" charset="0"/>
              </a:rPr>
              <a:t>1. WORLD’S HIGHEST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QUALITY ANTIOXIDANT</a:t>
            </a:r>
          </a:p>
        </p:txBody>
      </p:sp>
      <p:sp>
        <p:nvSpPr>
          <p:cNvPr id="7" name="Freeform 5"/>
          <p:cNvSpPr>
            <a:spLocks/>
          </p:cNvSpPr>
          <p:nvPr/>
        </p:nvSpPr>
        <p:spPr bwMode="auto">
          <a:xfrm>
            <a:off x="883773" y="2413338"/>
            <a:ext cx="350784" cy="1345103"/>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p:nvSpPr>
        <p:spPr bwMode="auto">
          <a:xfrm>
            <a:off x="883773" y="3750721"/>
            <a:ext cx="5938226" cy="195764"/>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Subtitle 2"/>
          <p:cNvSpPr txBox="1">
            <a:spLocks/>
          </p:cNvSpPr>
          <p:nvPr/>
        </p:nvSpPr>
        <p:spPr>
          <a:xfrm>
            <a:off x="3165190" y="4202466"/>
            <a:ext cx="2106441" cy="1217866"/>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spcAft>
                <a:spcPts val="200"/>
              </a:spcAft>
              <a:buSzPct val="80000"/>
            </a:pPr>
            <a:r>
              <a:rPr lang="en-US" sz="1600" dirty="0"/>
              <a:t>It spans the cell membrane to protect the entire cell</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727" y="-98209"/>
            <a:ext cx="5124450" cy="2783158"/>
          </a:xfrm>
          <a:prstGeom prst="rect">
            <a:avLst/>
          </a:prstGeom>
        </p:spPr>
      </p:pic>
      <p:sp>
        <p:nvSpPr>
          <p:cNvPr id="20" name="Freeform 7"/>
          <p:cNvSpPr>
            <a:spLocks/>
          </p:cNvSpPr>
          <p:nvPr/>
        </p:nvSpPr>
        <p:spPr bwMode="auto">
          <a:xfrm flipH="1">
            <a:off x="4082943" y="3758441"/>
            <a:ext cx="46038" cy="37043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p:cNvSpPr>
          <p:nvPr/>
        </p:nvSpPr>
        <p:spPr bwMode="auto">
          <a:xfrm>
            <a:off x="4087418" y="4046983"/>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p:cNvSpPr>
          <p:nvPr/>
        </p:nvSpPr>
        <p:spPr bwMode="auto">
          <a:xfrm flipH="1">
            <a:off x="6775961" y="3744985"/>
            <a:ext cx="46038" cy="37043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a:off x="6780436" y="403352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Subtitle 2"/>
          <p:cNvSpPr txBox="1">
            <a:spLocks/>
          </p:cNvSpPr>
          <p:nvPr/>
        </p:nvSpPr>
        <p:spPr>
          <a:xfrm>
            <a:off x="6004833" y="4202466"/>
            <a:ext cx="1754405" cy="1217866"/>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spcAft>
                <a:spcPts val="200"/>
              </a:spcAft>
              <a:buSzPct val="80000"/>
            </a:pPr>
            <a:r>
              <a:rPr lang="en-US" sz="1600" dirty="0"/>
              <a:t>Protects both the fat-soluble and water-soluble parts of cells</a:t>
            </a:r>
          </a:p>
        </p:txBody>
      </p:sp>
      <p:sp>
        <p:nvSpPr>
          <p:cNvPr id="12" name="Subtitle 2"/>
          <p:cNvSpPr txBox="1">
            <a:spLocks/>
          </p:cNvSpPr>
          <p:nvPr/>
        </p:nvSpPr>
        <p:spPr>
          <a:xfrm>
            <a:off x="1059165" y="3351128"/>
            <a:ext cx="5697308" cy="36515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SPANS THE CELL MEMBRANE</a:t>
            </a:r>
          </a:p>
        </p:txBody>
      </p:sp>
      <p:sp>
        <p:nvSpPr>
          <p:cNvPr id="16" name="Subtitle 2">
            <a:extLst>
              <a:ext uri="{FF2B5EF4-FFF2-40B4-BE49-F238E27FC236}">
                <a16:creationId xmlns:a16="http://schemas.microsoft.com/office/drawing/2014/main" id="{EE2E3832-6F72-4044-B2BF-6891553AF4E4}"/>
              </a:ext>
            </a:extLst>
          </p:cNvPr>
          <p:cNvSpPr txBox="1">
            <a:spLocks/>
          </p:cNvSpPr>
          <p:nvPr/>
        </p:nvSpPr>
        <p:spPr>
          <a:xfrm>
            <a:off x="686129" y="4215280"/>
            <a:ext cx="2239946" cy="1217866"/>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spcAft>
                <a:spcPts val="200"/>
              </a:spcAft>
              <a:buSzPct val="80000"/>
            </a:pPr>
            <a:r>
              <a:rPr lang="en-US" sz="1600" dirty="0"/>
              <a:t>The Astaxanthin molecule is exceptionally long</a:t>
            </a:r>
          </a:p>
        </p:txBody>
      </p:sp>
      <p:sp>
        <p:nvSpPr>
          <p:cNvPr id="17" name="Freeform 7">
            <a:extLst>
              <a:ext uri="{FF2B5EF4-FFF2-40B4-BE49-F238E27FC236}">
                <a16:creationId xmlns:a16="http://schemas.microsoft.com/office/drawing/2014/main" id="{045D8FCC-9FCA-4C09-9F0D-2CE7B9B0224C}"/>
              </a:ext>
            </a:extLst>
          </p:cNvPr>
          <p:cNvSpPr>
            <a:spLocks/>
          </p:cNvSpPr>
          <p:nvPr/>
        </p:nvSpPr>
        <p:spPr bwMode="auto">
          <a:xfrm flipH="1">
            <a:off x="1556038" y="3750721"/>
            <a:ext cx="46038" cy="37043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BA0BC489-9E12-46E1-BEFF-24E0F5861541}"/>
              </a:ext>
            </a:extLst>
          </p:cNvPr>
          <p:cNvSpPr>
            <a:spLocks/>
          </p:cNvSpPr>
          <p:nvPr/>
        </p:nvSpPr>
        <p:spPr bwMode="auto">
          <a:xfrm>
            <a:off x="1560513" y="4039263"/>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8974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498" y="2406441"/>
            <a:ext cx="5336052" cy="537967"/>
          </a:xfrm>
        </p:spPr>
        <p:txBody>
          <a:bodyPr>
            <a:noAutofit/>
          </a:bodyPr>
          <a:lstStyle/>
          <a:p>
            <a:r>
              <a:rPr lang="en-US" dirty="0">
                <a:latin typeface="Arial" panose="020B0604020202020204" pitchFamily="34" charset="0"/>
                <a:cs typeface="Arial" panose="020B0604020202020204" pitchFamily="34" charset="0"/>
              </a:rPr>
              <a:t>2. WORLD’S HIGHEST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QUALITY ANTIOXIDANT</a:t>
            </a:r>
          </a:p>
        </p:txBody>
      </p:sp>
      <p:sp>
        <p:nvSpPr>
          <p:cNvPr id="7" name="Freeform 5"/>
          <p:cNvSpPr>
            <a:spLocks/>
          </p:cNvSpPr>
          <p:nvPr/>
        </p:nvSpPr>
        <p:spPr bwMode="auto">
          <a:xfrm>
            <a:off x="883772" y="2413782"/>
            <a:ext cx="594046" cy="1345907"/>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p:nvSpPr>
        <p:spPr bwMode="auto">
          <a:xfrm>
            <a:off x="883773" y="3757733"/>
            <a:ext cx="5996259" cy="96300"/>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Subtitle 2"/>
          <p:cNvSpPr txBox="1">
            <a:spLocks/>
          </p:cNvSpPr>
          <p:nvPr/>
        </p:nvSpPr>
        <p:spPr>
          <a:xfrm>
            <a:off x="665315" y="4265332"/>
            <a:ext cx="2388908" cy="1878265"/>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spcAft>
                <a:spcPts val="200"/>
              </a:spcAft>
              <a:buSzPct val="80000"/>
            </a:pPr>
            <a:r>
              <a:rPr lang="en-US" sz="1500" dirty="0"/>
              <a:t>Remains active as an antioxidant longer and can handle many free radicals at the same time</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2418505"/>
          </a:xfrm>
          <a:prstGeom prst="rect">
            <a:avLst/>
          </a:prstGeom>
        </p:spPr>
      </p:pic>
      <p:sp>
        <p:nvSpPr>
          <p:cNvPr id="9" name="Freeform 7"/>
          <p:cNvSpPr>
            <a:spLocks/>
          </p:cNvSpPr>
          <p:nvPr/>
        </p:nvSpPr>
        <p:spPr bwMode="auto">
          <a:xfrm flipH="1">
            <a:off x="1681402" y="3768481"/>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1676641" y="4169183"/>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flipH="1">
            <a:off x="4257698" y="3748779"/>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4262173" y="4149481"/>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p:nvSpPr>
        <p:spPr bwMode="auto">
          <a:xfrm flipH="1">
            <a:off x="6833994" y="3759245"/>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p:nvSpPr>
        <p:spPr bwMode="auto">
          <a:xfrm>
            <a:off x="6838469" y="41599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Subtitle 2"/>
          <p:cNvSpPr txBox="1">
            <a:spLocks/>
          </p:cNvSpPr>
          <p:nvPr/>
        </p:nvSpPr>
        <p:spPr>
          <a:xfrm>
            <a:off x="3254056" y="4283637"/>
            <a:ext cx="2219433" cy="1878265"/>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spcAft>
                <a:spcPts val="200"/>
              </a:spcAft>
              <a:buSzPct val="80000"/>
            </a:pPr>
            <a:r>
              <a:rPr lang="en-US" sz="1500" dirty="0"/>
              <a:t>Astaxanthin is believed to be able to handle between 13 and 19 free radicals simultaneously</a:t>
            </a:r>
          </a:p>
        </p:txBody>
      </p:sp>
      <p:sp>
        <p:nvSpPr>
          <p:cNvPr id="17" name="Subtitle 2"/>
          <p:cNvSpPr txBox="1">
            <a:spLocks/>
          </p:cNvSpPr>
          <p:nvPr/>
        </p:nvSpPr>
        <p:spPr>
          <a:xfrm>
            <a:off x="5966694" y="4298716"/>
            <a:ext cx="1946749" cy="1020487"/>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spcAft>
                <a:spcPts val="200"/>
              </a:spcAft>
              <a:buSzPct val="80000"/>
            </a:pPr>
            <a:r>
              <a:rPr lang="en-US" sz="1500" dirty="0"/>
              <a:t>Neutralizes various types of free radicals</a:t>
            </a:r>
          </a:p>
        </p:txBody>
      </p:sp>
      <p:sp>
        <p:nvSpPr>
          <p:cNvPr id="18" name="Subtitle 2"/>
          <p:cNvSpPr txBox="1">
            <a:spLocks/>
          </p:cNvSpPr>
          <p:nvPr/>
        </p:nvSpPr>
        <p:spPr>
          <a:xfrm>
            <a:off x="1049926" y="3351128"/>
            <a:ext cx="5697308" cy="36515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HANDLES MANY FREE RADICALS SIMULTANEOUSLY</a:t>
            </a:r>
          </a:p>
        </p:txBody>
      </p:sp>
    </p:spTree>
    <p:extLst>
      <p:ext uri="{BB962C8B-B14F-4D97-AF65-F5344CB8AC3E}">
        <p14:creationId xmlns:p14="http://schemas.microsoft.com/office/powerpoint/2010/main" val="1870362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498" y="2406441"/>
            <a:ext cx="5336052" cy="537967"/>
          </a:xfrm>
        </p:spPr>
        <p:txBody>
          <a:bodyPr>
            <a:noAutofit/>
          </a:bodyPr>
          <a:lstStyle/>
          <a:p>
            <a:r>
              <a:rPr lang="en-US" dirty="0">
                <a:latin typeface="Arial" panose="020B0604020202020204" pitchFamily="34" charset="0"/>
                <a:cs typeface="Arial" panose="020B0604020202020204" pitchFamily="34" charset="0"/>
              </a:rPr>
              <a:t>3. WORLD’S HIGHEST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QUALITY ANTIOXIDANT</a:t>
            </a:r>
          </a:p>
        </p:txBody>
      </p:sp>
      <p:sp>
        <p:nvSpPr>
          <p:cNvPr id="7" name="Freeform 5"/>
          <p:cNvSpPr>
            <a:spLocks/>
          </p:cNvSpPr>
          <p:nvPr/>
        </p:nvSpPr>
        <p:spPr bwMode="auto">
          <a:xfrm>
            <a:off x="883773" y="2413338"/>
            <a:ext cx="350784" cy="1345103"/>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p:nvSpPr>
        <p:spPr bwMode="auto">
          <a:xfrm>
            <a:off x="883773" y="3750721"/>
            <a:ext cx="4610805" cy="138535"/>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Subtitle 2"/>
          <p:cNvSpPr txBox="1">
            <a:spLocks/>
          </p:cNvSpPr>
          <p:nvPr/>
        </p:nvSpPr>
        <p:spPr>
          <a:xfrm>
            <a:off x="1152935" y="4202466"/>
            <a:ext cx="2484589" cy="1217866"/>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spcAft>
                <a:spcPts val="200"/>
              </a:spcAft>
              <a:buSzPct val="80000"/>
            </a:pPr>
            <a:r>
              <a:rPr lang="en-US" sz="1500" dirty="0"/>
              <a:t>Many good antioxidants can become Pro-Oxidants under certain condition and cause damage to cells </a:t>
            </a:r>
          </a:p>
        </p:txBody>
      </p:sp>
      <p:sp>
        <p:nvSpPr>
          <p:cNvPr id="20" name="Freeform 7"/>
          <p:cNvSpPr>
            <a:spLocks/>
          </p:cNvSpPr>
          <p:nvPr/>
        </p:nvSpPr>
        <p:spPr bwMode="auto">
          <a:xfrm flipH="1">
            <a:off x="2271231" y="3758441"/>
            <a:ext cx="46038" cy="37043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p:cNvSpPr>
          <p:nvPr/>
        </p:nvSpPr>
        <p:spPr bwMode="auto">
          <a:xfrm>
            <a:off x="2275706" y="4046983"/>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p:cNvSpPr>
          <p:nvPr/>
        </p:nvSpPr>
        <p:spPr bwMode="auto">
          <a:xfrm flipH="1">
            <a:off x="5448540" y="3744985"/>
            <a:ext cx="46038" cy="37043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a:off x="5453015" y="403352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Subtitle 2"/>
          <p:cNvSpPr txBox="1">
            <a:spLocks/>
          </p:cNvSpPr>
          <p:nvPr/>
        </p:nvSpPr>
        <p:spPr>
          <a:xfrm>
            <a:off x="4721252" y="4202466"/>
            <a:ext cx="1565126" cy="1217866"/>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spcAft>
                <a:spcPts val="200"/>
              </a:spcAft>
              <a:buSzPct val="80000"/>
            </a:pPr>
            <a:r>
              <a:rPr lang="en-US" sz="1500" dirty="0"/>
              <a:t>Astaxanthin can never become a Pro-Oxidant</a:t>
            </a:r>
          </a:p>
        </p:txBody>
      </p:sp>
      <p:sp>
        <p:nvSpPr>
          <p:cNvPr id="12" name="Subtitle 2"/>
          <p:cNvSpPr txBox="1">
            <a:spLocks/>
          </p:cNvSpPr>
          <p:nvPr/>
        </p:nvSpPr>
        <p:spPr>
          <a:xfrm>
            <a:off x="1059165" y="3351128"/>
            <a:ext cx="5697308" cy="36515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NEVER BECOMES A PRO-OXIDANT</a:t>
            </a:r>
          </a:p>
        </p:txBody>
      </p:sp>
      <p:sp>
        <p:nvSpPr>
          <p:cNvPr id="13" name="Rectangle 12"/>
          <p:cNvSpPr/>
          <p:nvPr/>
        </p:nvSpPr>
        <p:spPr>
          <a:xfrm>
            <a:off x="-1587" y="1"/>
            <a:ext cx="9144000" cy="2409348"/>
          </a:xfrm>
          <a:prstGeom prst="rect">
            <a:avLst/>
          </a:prstGeom>
          <a:solidFill>
            <a:srgbClr val="EFEF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702562" y="1463881"/>
            <a:ext cx="2441438" cy="523220"/>
          </a:xfrm>
          <a:prstGeom prst="rect">
            <a:avLst/>
          </a:prstGeom>
          <a:solidFill>
            <a:schemeClr val="tx1">
              <a:alpha val="60000"/>
            </a:schemeClr>
          </a:solidFill>
        </p:spPr>
        <p:txBody>
          <a:bodyPr wrap="square" rtlCol="0">
            <a:spAutoFit/>
          </a:bodyPr>
          <a:lstStyle/>
          <a:p>
            <a:r>
              <a:rPr lang="en-US" sz="1400" b="1" i="1" dirty="0">
                <a:solidFill>
                  <a:srgbClr val="FFFFFF"/>
                </a:solidFill>
              </a:rPr>
              <a:t>Antioxidant/Pro-Oxidant Balance in the Cell</a:t>
            </a:r>
          </a:p>
        </p:txBody>
      </p:sp>
      <p:pic>
        <p:nvPicPr>
          <p:cNvPr id="15" name="Picture 1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1063" y="37034"/>
            <a:ext cx="4062412" cy="2371789"/>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999289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498" y="2406441"/>
            <a:ext cx="5336052" cy="537967"/>
          </a:xfrm>
        </p:spPr>
        <p:txBody>
          <a:bodyPr>
            <a:noAutofit/>
          </a:bodyPr>
          <a:lstStyle/>
          <a:p>
            <a:r>
              <a:rPr lang="en-US" dirty="0">
                <a:latin typeface="Arial" panose="020B0604020202020204" pitchFamily="34" charset="0"/>
                <a:cs typeface="Arial" panose="020B0604020202020204" pitchFamily="34" charset="0"/>
              </a:rPr>
              <a:t>4. WORLD’S HIGHEST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QUALITY ANTIOXIDANT</a:t>
            </a:r>
          </a:p>
        </p:txBody>
      </p:sp>
      <p:sp>
        <p:nvSpPr>
          <p:cNvPr id="7" name="Freeform 5"/>
          <p:cNvSpPr>
            <a:spLocks/>
          </p:cNvSpPr>
          <p:nvPr/>
        </p:nvSpPr>
        <p:spPr bwMode="auto">
          <a:xfrm>
            <a:off x="883773" y="2413338"/>
            <a:ext cx="350784" cy="1345103"/>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p:nvSpPr>
        <p:spPr bwMode="auto">
          <a:xfrm>
            <a:off x="883773" y="3750721"/>
            <a:ext cx="6051925" cy="195764"/>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Subtitle 2"/>
          <p:cNvSpPr txBox="1">
            <a:spLocks/>
          </p:cNvSpPr>
          <p:nvPr/>
        </p:nvSpPr>
        <p:spPr>
          <a:xfrm>
            <a:off x="1186346" y="4202466"/>
            <a:ext cx="4005658" cy="1217866"/>
          </a:xfrm>
          <a:prstGeom prst="rect">
            <a:avLst/>
          </a:prstGeom>
          <a:noFill/>
          <a:ln>
            <a:noFill/>
          </a:ln>
        </p:spPr>
        <p:txBody>
          <a:bodyPr vert="horz" lIns="91440" tIns="45720" rIns="91440" bIns="45720" rtlCol="0">
            <a:no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600"/>
              </a:spcBef>
              <a:spcAft>
                <a:spcPts val="200"/>
              </a:spcAft>
              <a:buSzPct val="80000"/>
            </a:pPr>
            <a:r>
              <a:rPr lang="en-US" sz="1500" dirty="0"/>
              <a:t>Astaxanthin crosses the </a:t>
            </a:r>
            <a:r>
              <a:rPr lang="en-US" sz="1500" i="1" dirty="0"/>
              <a:t>blood-brain barrier </a:t>
            </a:r>
            <a:r>
              <a:rPr lang="en-US" sz="1500" dirty="0"/>
              <a:t>to bring its profound antioxidant activity and broad-spectrum anti-inflammatory properties to help protect the brain</a:t>
            </a:r>
          </a:p>
        </p:txBody>
      </p:sp>
      <p:sp>
        <p:nvSpPr>
          <p:cNvPr id="20" name="Freeform 7"/>
          <p:cNvSpPr>
            <a:spLocks/>
          </p:cNvSpPr>
          <p:nvPr/>
        </p:nvSpPr>
        <p:spPr bwMode="auto">
          <a:xfrm flipH="1">
            <a:off x="3143137" y="3758441"/>
            <a:ext cx="46038" cy="37043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p:cNvSpPr>
          <p:nvPr/>
        </p:nvSpPr>
        <p:spPr bwMode="auto">
          <a:xfrm>
            <a:off x="3147612" y="4046983"/>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p:cNvSpPr>
          <p:nvPr/>
        </p:nvSpPr>
        <p:spPr bwMode="auto">
          <a:xfrm flipH="1">
            <a:off x="6889660" y="3744985"/>
            <a:ext cx="46038" cy="37043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a:off x="6894135" y="403352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Subtitle 2"/>
          <p:cNvSpPr txBox="1">
            <a:spLocks/>
          </p:cNvSpPr>
          <p:nvPr/>
        </p:nvSpPr>
        <p:spPr>
          <a:xfrm>
            <a:off x="5952296" y="4202466"/>
            <a:ext cx="2312473" cy="1217866"/>
          </a:xfrm>
          <a:prstGeom prst="rect">
            <a:avLst/>
          </a:prstGeom>
          <a:noFill/>
          <a:ln>
            <a:noFill/>
          </a:ln>
        </p:spPr>
        <p:txBody>
          <a:bodyPr vert="horz" lIns="91440" tIns="45720" rIns="91440" bIns="45720" rtlCol="0">
            <a:no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200"/>
              </a:spcAft>
              <a:buSzPct val="80000"/>
            </a:pPr>
            <a:r>
              <a:rPr lang="en-US" sz="1500" dirty="0"/>
              <a:t>Once in the brain, Astaxanthin crosses the </a:t>
            </a:r>
            <a:r>
              <a:rPr lang="en-US" sz="1500" i="1" dirty="0"/>
              <a:t>blood-retinal barrier </a:t>
            </a:r>
            <a:r>
              <a:rPr lang="en-US" sz="1500" dirty="0"/>
              <a:t>to help protect the eyes</a:t>
            </a:r>
          </a:p>
        </p:txBody>
      </p:sp>
      <p:sp>
        <p:nvSpPr>
          <p:cNvPr id="12" name="Subtitle 2"/>
          <p:cNvSpPr txBox="1">
            <a:spLocks/>
          </p:cNvSpPr>
          <p:nvPr/>
        </p:nvSpPr>
        <p:spPr>
          <a:xfrm>
            <a:off x="1059165" y="3351128"/>
            <a:ext cx="6634104" cy="36515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CROSSES</a:t>
            </a:r>
            <a:r>
              <a:rPr lang="en-US" sz="1600" b="1" spc="100" dirty="0"/>
              <a:t> </a:t>
            </a:r>
            <a:r>
              <a:rPr lang="en-US" sz="1600" b="1" dirty="0"/>
              <a:t>THE</a:t>
            </a:r>
            <a:r>
              <a:rPr lang="en-US" sz="1600" b="1" spc="100" dirty="0"/>
              <a:t> </a:t>
            </a:r>
            <a:r>
              <a:rPr lang="en-US" sz="1600" b="1" dirty="0"/>
              <a:t>BLOOD-BRAIN</a:t>
            </a:r>
            <a:r>
              <a:rPr lang="en-US" sz="1600" b="1" spc="100" dirty="0"/>
              <a:t> </a:t>
            </a:r>
            <a:r>
              <a:rPr lang="en-US" sz="1600" b="1" dirty="0"/>
              <a:t>AND</a:t>
            </a:r>
            <a:r>
              <a:rPr lang="en-US" sz="1600" b="1" spc="100" dirty="0"/>
              <a:t> </a:t>
            </a:r>
            <a:r>
              <a:rPr lang="en-US" sz="1600" b="1" dirty="0"/>
              <a:t>BLOOD-RETINAL</a:t>
            </a:r>
            <a:r>
              <a:rPr lang="en-US" sz="1600" b="1" spc="100" dirty="0"/>
              <a:t> </a:t>
            </a:r>
            <a:r>
              <a:rPr lang="en-US" sz="1600" b="1" dirty="0"/>
              <a:t>BARRIERS</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t="21762" b="9735"/>
          <a:stretch/>
        </p:blipFill>
        <p:spPr>
          <a:xfrm>
            <a:off x="-8890" y="0"/>
            <a:ext cx="9152890" cy="2416105"/>
          </a:xfrm>
          <a:prstGeom prst="rect">
            <a:avLst/>
          </a:prstGeom>
        </p:spPr>
      </p:pic>
    </p:spTree>
    <p:extLst>
      <p:ext uri="{BB962C8B-B14F-4D97-AF65-F5344CB8AC3E}">
        <p14:creationId xmlns:p14="http://schemas.microsoft.com/office/powerpoint/2010/main" val="272902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2364944"/>
            <a:ext cx="4541521" cy="3372915"/>
          </a:xfrm>
          <a:prstGeom prst="rect">
            <a:avLst/>
          </a:prstGeom>
        </p:spPr>
      </p:pic>
      <p:sp>
        <p:nvSpPr>
          <p:cNvPr id="2" name="Rectangle 1"/>
          <p:cNvSpPr/>
          <p:nvPr/>
        </p:nvSpPr>
        <p:spPr>
          <a:xfrm>
            <a:off x="1786311" y="1126716"/>
            <a:ext cx="3433952" cy="800219"/>
          </a:xfrm>
          <a:prstGeom prst="rect">
            <a:avLst/>
          </a:prstGeom>
        </p:spPr>
        <p:txBody>
          <a:bodyPr wrap="none">
            <a:spAutoFit/>
          </a:bodyPr>
          <a:lstStyle/>
          <a:p>
            <a:pPr algn="ctr"/>
            <a:r>
              <a:rPr lang="en-US" sz="4600" dirty="0">
                <a:solidFill>
                  <a:srgbClr val="920D10"/>
                </a:solidFill>
              </a:rPr>
              <a:t>Introducing: </a:t>
            </a:r>
          </a:p>
        </p:txBody>
      </p:sp>
      <p:sp>
        <p:nvSpPr>
          <p:cNvPr id="11" name="Subtitle 2"/>
          <p:cNvSpPr>
            <a:spLocks noGrp="1"/>
          </p:cNvSpPr>
          <p:nvPr>
            <p:ph type="subTitle" idx="1"/>
          </p:nvPr>
        </p:nvSpPr>
        <p:spPr>
          <a:xfrm>
            <a:off x="4989440" y="3284538"/>
            <a:ext cx="3898382" cy="1552032"/>
          </a:xfrm>
        </p:spPr>
        <p:txBody>
          <a:bodyPr/>
          <a:lstStyle/>
          <a:p>
            <a:r>
              <a:rPr lang="en-US" dirty="0"/>
              <a:t>The supplement</a:t>
            </a:r>
          </a:p>
          <a:p>
            <a:endParaRPr lang="en-US" dirty="0"/>
          </a:p>
        </p:txBody>
      </p:sp>
      <p:sp>
        <p:nvSpPr>
          <p:cNvPr id="13" name="Title 17"/>
          <p:cNvSpPr>
            <a:spLocks noGrp="1"/>
          </p:cNvSpPr>
          <p:nvPr>
            <p:ph type="title"/>
          </p:nvPr>
        </p:nvSpPr>
        <p:spPr>
          <a:xfrm>
            <a:off x="4997689" y="3600726"/>
            <a:ext cx="3890133" cy="1445205"/>
          </a:xfrm>
        </p:spPr>
        <p:txBody>
          <a:bodyPr/>
          <a:lstStyle/>
          <a:p>
            <a:r>
              <a:rPr lang="it-IT" dirty="0"/>
              <a:t>YOU CAN FEEL</a:t>
            </a:r>
            <a:endParaRPr lang="en-US" dirty="0"/>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83" y="5384005"/>
            <a:ext cx="1089860" cy="1214993"/>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1863" y="904875"/>
            <a:ext cx="3578718" cy="1394209"/>
          </a:xfrm>
          <a:prstGeom prst="rect">
            <a:avLst/>
          </a:prstGeom>
        </p:spPr>
      </p:pic>
    </p:spTree>
    <p:extLst>
      <p:ext uri="{BB962C8B-B14F-4D97-AF65-F5344CB8AC3E}">
        <p14:creationId xmlns:p14="http://schemas.microsoft.com/office/powerpoint/2010/main" val="3275821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498" y="2406441"/>
            <a:ext cx="5336052" cy="537967"/>
          </a:xfrm>
        </p:spPr>
        <p:txBody>
          <a:bodyPr>
            <a:noAutofit/>
          </a:bodyPr>
          <a:lstStyle/>
          <a:p>
            <a:r>
              <a:rPr lang="en-US" dirty="0">
                <a:latin typeface="Arial" panose="020B0604020202020204" pitchFamily="34" charset="0"/>
                <a:cs typeface="Arial" panose="020B0604020202020204" pitchFamily="34" charset="0"/>
              </a:rPr>
              <a:t>5. WORLD’S HIGHEST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QUALITY ANTIOXIDANT</a:t>
            </a:r>
          </a:p>
        </p:txBody>
      </p:sp>
      <p:sp>
        <p:nvSpPr>
          <p:cNvPr id="7" name="Freeform 5"/>
          <p:cNvSpPr>
            <a:spLocks/>
          </p:cNvSpPr>
          <p:nvPr/>
        </p:nvSpPr>
        <p:spPr bwMode="auto">
          <a:xfrm>
            <a:off x="883773" y="2413338"/>
            <a:ext cx="350784" cy="1345103"/>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p:nvSpPr>
        <p:spPr bwMode="auto">
          <a:xfrm>
            <a:off x="883773" y="3750721"/>
            <a:ext cx="4610805" cy="138535"/>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Subtitle 2"/>
          <p:cNvSpPr txBox="1">
            <a:spLocks/>
          </p:cNvSpPr>
          <p:nvPr/>
        </p:nvSpPr>
        <p:spPr>
          <a:xfrm>
            <a:off x="1234557" y="4202466"/>
            <a:ext cx="2183897" cy="1217866"/>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200"/>
              </a:spcAft>
              <a:buSzPct val="80000"/>
            </a:pPr>
            <a:r>
              <a:rPr lang="en-US" sz="1600" dirty="0"/>
              <a:t>Astaxanthin can bond with muscle tissue to control oxidation and inflammation</a:t>
            </a:r>
          </a:p>
        </p:txBody>
      </p:sp>
      <p:sp>
        <p:nvSpPr>
          <p:cNvPr id="20" name="Freeform 7"/>
          <p:cNvSpPr>
            <a:spLocks/>
          </p:cNvSpPr>
          <p:nvPr/>
        </p:nvSpPr>
        <p:spPr bwMode="auto">
          <a:xfrm flipH="1">
            <a:off x="2271231" y="3758441"/>
            <a:ext cx="46038" cy="37043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p:cNvSpPr>
          <p:nvPr/>
        </p:nvSpPr>
        <p:spPr bwMode="auto">
          <a:xfrm>
            <a:off x="2275706" y="4046983"/>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p:cNvSpPr>
          <p:nvPr/>
        </p:nvSpPr>
        <p:spPr bwMode="auto">
          <a:xfrm flipH="1">
            <a:off x="5448540" y="3744985"/>
            <a:ext cx="46038" cy="37043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a:off x="5453015" y="403352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Subtitle 2"/>
          <p:cNvSpPr txBox="1">
            <a:spLocks/>
          </p:cNvSpPr>
          <p:nvPr/>
        </p:nvSpPr>
        <p:spPr>
          <a:xfrm>
            <a:off x="4569828" y="4186333"/>
            <a:ext cx="1969573" cy="1217866"/>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200"/>
              </a:spcAft>
              <a:buSzPct val="80000"/>
            </a:pPr>
            <a:r>
              <a:rPr lang="en-US" sz="1600" dirty="0"/>
              <a:t>Combats increased oxidation in muscle tissue caused by physical activity</a:t>
            </a:r>
          </a:p>
        </p:txBody>
      </p:sp>
      <p:sp>
        <p:nvSpPr>
          <p:cNvPr id="12" name="Subtitle 2"/>
          <p:cNvSpPr txBox="1">
            <a:spLocks/>
          </p:cNvSpPr>
          <p:nvPr/>
        </p:nvSpPr>
        <p:spPr>
          <a:xfrm>
            <a:off x="1059165" y="3351128"/>
            <a:ext cx="5697308" cy="36515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BONDS</a:t>
            </a:r>
            <a:r>
              <a:rPr lang="en-US" sz="1600" b="1" spc="100" dirty="0"/>
              <a:t> </a:t>
            </a:r>
            <a:r>
              <a:rPr lang="en-US" sz="1600" b="1" dirty="0"/>
              <a:t>WITH</a:t>
            </a:r>
            <a:r>
              <a:rPr lang="en-US" sz="1600" b="1" spc="100" dirty="0"/>
              <a:t> </a:t>
            </a:r>
            <a:r>
              <a:rPr lang="en-US" sz="1600" b="1" dirty="0"/>
              <a:t>MUSCLE</a:t>
            </a:r>
            <a:r>
              <a:rPr lang="en-US" sz="1600" b="1" spc="100" dirty="0"/>
              <a:t> </a:t>
            </a:r>
            <a:r>
              <a:rPr lang="en-US" sz="1600" b="1" dirty="0"/>
              <a:t>TISSUE</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73" y="-9524"/>
            <a:ext cx="9146173" cy="2432690"/>
          </a:xfrm>
          <a:prstGeom prst="rect">
            <a:avLst/>
          </a:prstGeom>
        </p:spPr>
      </p:pic>
    </p:spTree>
    <p:extLst>
      <p:ext uri="{BB962C8B-B14F-4D97-AF65-F5344CB8AC3E}">
        <p14:creationId xmlns:p14="http://schemas.microsoft.com/office/powerpoint/2010/main" val="3310282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498" y="2406441"/>
            <a:ext cx="5336052" cy="537967"/>
          </a:xfrm>
        </p:spPr>
        <p:txBody>
          <a:bodyPr>
            <a:noAutofit/>
          </a:bodyPr>
          <a:lstStyle/>
          <a:p>
            <a:r>
              <a:rPr lang="en-US" dirty="0">
                <a:latin typeface="Arial" panose="020B0604020202020204" pitchFamily="34" charset="0"/>
                <a:cs typeface="Arial" panose="020B0604020202020204" pitchFamily="34" charset="0"/>
              </a:rPr>
              <a:t>6. WORLD’S HIGHEST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QUALITY ANTIOXIDANT</a:t>
            </a:r>
          </a:p>
        </p:txBody>
      </p:sp>
      <p:sp>
        <p:nvSpPr>
          <p:cNvPr id="7" name="Freeform 5"/>
          <p:cNvSpPr>
            <a:spLocks/>
          </p:cNvSpPr>
          <p:nvPr/>
        </p:nvSpPr>
        <p:spPr bwMode="auto">
          <a:xfrm>
            <a:off x="883772" y="2413782"/>
            <a:ext cx="594046" cy="1345907"/>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p:nvSpPr>
        <p:spPr bwMode="auto">
          <a:xfrm>
            <a:off x="883773" y="3757733"/>
            <a:ext cx="5996259" cy="96300"/>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flipH="1">
            <a:off x="1681402" y="3768481"/>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1676641" y="4169183"/>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flipH="1">
            <a:off x="4257698" y="3748779"/>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4262173" y="4149481"/>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p:nvSpPr>
        <p:spPr bwMode="auto">
          <a:xfrm flipH="1">
            <a:off x="6833994" y="3759245"/>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p:nvSpPr>
        <p:spPr bwMode="auto">
          <a:xfrm>
            <a:off x="6838469" y="41599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Subtitle 2"/>
          <p:cNvSpPr txBox="1">
            <a:spLocks/>
          </p:cNvSpPr>
          <p:nvPr/>
        </p:nvSpPr>
        <p:spPr>
          <a:xfrm>
            <a:off x="1049926" y="3351128"/>
            <a:ext cx="5697308" cy="36515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ACCUMULATES</a:t>
            </a:r>
            <a:r>
              <a:rPr lang="en-US" sz="1600" b="1" spc="100" dirty="0"/>
              <a:t> </a:t>
            </a:r>
            <a:r>
              <a:rPr lang="en-US" sz="1600" b="1" dirty="0"/>
              <a:t>IN</a:t>
            </a:r>
            <a:r>
              <a:rPr lang="en-US" sz="1600" b="1" spc="100" dirty="0"/>
              <a:t> </a:t>
            </a:r>
            <a:r>
              <a:rPr lang="en-US" sz="1600" b="1" dirty="0"/>
              <a:t>THE</a:t>
            </a:r>
            <a:r>
              <a:rPr lang="en-US" sz="1600" b="1" spc="100" dirty="0"/>
              <a:t> </a:t>
            </a:r>
            <a:r>
              <a:rPr lang="en-US" sz="1600" b="1" dirty="0"/>
              <a:t>SKIN</a:t>
            </a:r>
          </a:p>
        </p:txBody>
      </p:sp>
      <p:sp>
        <p:nvSpPr>
          <p:cNvPr id="20" name="Subtitle 2"/>
          <p:cNvSpPr txBox="1">
            <a:spLocks/>
          </p:cNvSpPr>
          <p:nvPr/>
        </p:nvSpPr>
        <p:spPr>
          <a:xfrm>
            <a:off x="1081798" y="4288359"/>
            <a:ext cx="1271180" cy="1759742"/>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spcAft>
                <a:spcPts val="200"/>
              </a:spcAft>
              <a:buSzPct val="80000"/>
            </a:pPr>
            <a:r>
              <a:rPr lang="en-US" sz="1500" dirty="0"/>
              <a:t>Astaxanthin accumulates in the skin</a:t>
            </a:r>
          </a:p>
        </p:txBody>
      </p:sp>
      <p:sp>
        <p:nvSpPr>
          <p:cNvPr id="21" name="Subtitle 2"/>
          <p:cNvSpPr txBox="1">
            <a:spLocks/>
          </p:cNvSpPr>
          <p:nvPr/>
        </p:nvSpPr>
        <p:spPr>
          <a:xfrm>
            <a:off x="3360865" y="4288359"/>
            <a:ext cx="1945808" cy="1759742"/>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spcAft>
                <a:spcPts val="200"/>
              </a:spcAft>
              <a:buSzPct val="80000"/>
            </a:pPr>
            <a:r>
              <a:rPr lang="en-US" sz="1500" dirty="0"/>
              <a:t>Improves skin health and appearance</a:t>
            </a:r>
          </a:p>
        </p:txBody>
      </p:sp>
      <p:sp>
        <p:nvSpPr>
          <p:cNvPr id="22" name="Subtitle 2"/>
          <p:cNvSpPr txBox="1">
            <a:spLocks/>
          </p:cNvSpPr>
          <p:nvPr/>
        </p:nvSpPr>
        <p:spPr>
          <a:xfrm>
            <a:off x="5868346" y="4288359"/>
            <a:ext cx="2143446" cy="1759742"/>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spcAft>
                <a:spcPts val="200"/>
              </a:spcAft>
              <a:buSzPct val="80000"/>
            </a:pPr>
            <a:r>
              <a:rPr lang="en-US" sz="1500" dirty="0"/>
              <a:t>Prevents UV damage</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404"/>
            <a:ext cx="9144000" cy="2429266"/>
          </a:xfrm>
          <a:prstGeom prst="rect">
            <a:avLst/>
          </a:prstGeom>
        </p:spPr>
      </p:pic>
    </p:spTree>
    <p:extLst>
      <p:ext uri="{BB962C8B-B14F-4D97-AF65-F5344CB8AC3E}">
        <p14:creationId xmlns:p14="http://schemas.microsoft.com/office/powerpoint/2010/main" val="3412341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p:cNvGrpSpPr>
            <a:grpSpLocks noChangeAspect="1"/>
          </p:cNvGrpSpPr>
          <p:nvPr/>
        </p:nvGrpSpPr>
        <p:grpSpPr bwMode="auto">
          <a:xfrm>
            <a:off x="881063" y="2395539"/>
            <a:ext cx="5214938" cy="1498601"/>
            <a:chOff x="555" y="1509"/>
            <a:chExt cx="3285" cy="944"/>
          </a:xfrm>
        </p:grpSpPr>
        <p:sp>
          <p:nvSpPr>
            <p:cNvPr id="14" name="Freeform 5"/>
            <p:cNvSpPr>
              <a:spLocks/>
            </p:cNvSpPr>
            <p:nvPr/>
          </p:nvSpPr>
          <p:spPr bwMode="auto">
            <a:xfrm>
              <a:off x="555" y="1509"/>
              <a:ext cx="88" cy="623"/>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flipH="1">
              <a:off x="2303" y="2127"/>
              <a:ext cx="29" cy="294"/>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303"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55" y="2127"/>
              <a:ext cx="3285" cy="184"/>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7"/>
          <p:cNvSpPr>
            <a:spLocks/>
          </p:cNvSpPr>
          <p:nvPr/>
        </p:nvSpPr>
        <p:spPr bwMode="auto">
          <a:xfrm flipH="1">
            <a:off x="6051075" y="3364708"/>
            <a:ext cx="45719" cy="473075"/>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8"/>
          <p:cNvSpPr>
            <a:spLocks/>
          </p:cNvSpPr>
          <p:nvPr/>
        </p:nvSpPr>
        <p:spPr bwMode="auto">
          <a:xfrm>
            <a:off x="6046312" y="3798889"/>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p:cNvSpPr>
          <p:nvPr/>
        </p:nvSpPr>
        <p:spPr bwMode="auto">
          <a:xfrm flipH="1">
            <a:off x="1312217" y="3376055"/>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p:cNvSpPr>
          <p:nvPr/>
        </p:nvSpPr>
        <p:spPr bwMode="auto">
          <a:xfrm>
            <a:off x="1307456"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TextBox 31"/>
          <p:cNvSpPr txBox="1"/>
          <p:nvPr/>
        </p:nvSpPr>
        <p:spPr>
          <a:xfrm rot="583849">
            <a:off x="729787" y="142040"/>
            <a:ext cx="1628216" cy="101566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n w="0"/>
                <a:solidFill>
                  <a:srgbClr val="C00000"/>
                </a:solidFill>
              </a:rPr>
              <a:t>Tumor Necrosis Factor-A</a:t>
            </a:r>
          </a:p>
        </p:txBody>
      </p:sp>
      <p:sp>
        <p:nvSpPr>
          <p:cNvPr id="33" name="TextBox 32"/>
          <p:cNvSpPr txBox="1"/>
          <p:nvPr/>
        </p:nvSpPr>
        <p:spPr>
          <a:xfrm rot="20618154">
            <a:off x="2914427" y="238974"/>
            <a:ext cx="1827499" cy="70788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n w="0"/>
                <a:solidFill>
                  <a:schemeClr val="accent5">
                    <a:lumMod val="75000"/>
                  </a:schemeClr>
                </a:solidFill>
              </a:rPr>
              <a:t>Prostaglandin E-2</a:t>
            </a:r>
          </a:p>
        </p:txBody>
      </p:sp>
      <p:sp>
        <p:nvSpPr>
          <p:cNvPr id="34" name="TextBox 33"/>
          <p:cNvSpPr txBox="1"/>
          <p:nvPr/>
        </p:nvSpPr>
        <p:spPr>
          <a:xfrm rot="592578">
            <a:off x="4821171" y="286659"/>
            <a:ext cx="1466798" cy="70788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n w="0"/>
                <a:solidFill>
                  <a:schemeClr val="accent6">
                    <a:lumMod val="75000"/>
                  </a:schemeClr>
                </a:solidFill>
              </a:rPr>
              <a:t>Interleukin 1-b</a:t>
            </a:r>
          </a:p>
        </p:txBody>
      </p:sp>
      <p:sp>
        <p:nvSpPr>
          <p:cNvPr id="35" name="TextBox 34"/>
          <p:cNvSpPr txBox="1"/>
          <p:nvPr/>
        </p:nvSpPr>
        <p:spPr>
          <a:xfrm rot="616792">
            <a:off x="6565792" y="418287"/>
            <a:ext cx="1462226" cy="70788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n w="0"/>
                <a:solidFill>
                  <a:schemeClr val="accent4">
                    <a:lumMod val="75000"/>
                  </a:schemeClr>
                </a:solidFill>
              </a:rPr>
              <a:t>Interleukin 6</a:t>
            </a:r>
          </a:p>
        </p:txBody>
      </p:sp>
      <p:sp>
        <p:nvSpPr>
          <p:cNvPr id="36" name="TextBox 35"/>
          <p:cNvSpPr txBox="1"/>
          <p:nvPr/>
        </p:nvSpPr>
        <p:spPr>
          <a:xfrm rot="21357898">
            <a:off x="2331543" y="1751570"/>
            <a:ext cx="1805940"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n w="0"/>
                <a:solidFill>
                  <a:schemeClr val="tx2">
                    <a:lumMod val="75000"/>
                  </a:schemeClr>
                </a:solidFill>
              </a:rPr>
              <a:t>Nitric Oxide</a:t>
            </a:r>
          </a:p>
        </p:txBody>
      </p:sp>
      <p:sp>
        <p:nvSpPr>
          <p:cNvPr id="37" name="TextBox 36"/>
          <p:cNvSpPr txBox="1"/>
          <p:nvPr/>
        </p:nvSpPr>
        <p:spPr>
          <a:xfrm rot="21184843">
            <a:off x="401786" y="1409575"/>
            <a:ext cx="1994964" cy="707886"/>
          </a:xfrm>
          <a:prstGeom prst="rect">
            <a:avLst/>
          </a:prstGeom>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n w="0"/>
                <a:solidFill>
                  <a:schemeClr val="accent3">
                    <a:lumMod val="50000"/>
                  </a:schemeClr>
                </a:solidFill>
              </a:rPr>
              <a:t>Nuclear Factor Kappa-B</a:t>
            </a:r>
          </a:p>
        </p:txBody>
      </p:sp>
      <p:sp>
        <p:nvSpPr>
          <p:cNvPr id="38" name="TextBox 37"/>
          <p:cNvSpPr txBox="1"/>
          <p:nvPr/>
        </p:nvSpPr>
        <p:spPr>
          <a:xfrm rot="573555">
            <a:off x="4378643" y="1819454"/>
            <a:ext cx="1805940"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n w="0"/>
                <a:solidFill>
                  <a:schemeClr val="bg1">
                    <a:lumMod val="50000"/>
                  </a:schemeClr>
                </a:solidFill>
              </a:rPr>
              <a:t>Cox 1 enzyme</a:t>
            </a:r>
          </a:p>
        </p:txBody>
      </p:sp>
      <p:sp>
        <p:nvSpPr>
          <p:cNvPr id="39" name="TextBox 38"/>
          <p:cNvSpPr txBox="1"/>
          <p:nvPr/>
        </p:nvSpPr>
        <p:spPr>
          <a:xfrm rot="20201077">
            <a:off x="6519809" y="1563675"/>
            <a:ext cx="1805940"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n w="0"/>
                <a:solidFill>
                  <a:schemeClr val="tx2">
                    <a:lumMod val="60000"/>
                    <a:lumOff val="40000"/>
                  </a:schemeClr>
                </a:solidFill>
              </a:rPr>
              <a:t>Cox 2 enzyme</a:t>
            </a:r>
          </a:p>
        </p:txBody>
      </p:sp>
      <p:sp>
        <p:nvSpPr>
          <p:cNvPr id="40" name="TextBox 39"/>
          <p:cNvSpPr txBox="1"/>
          <p:nvPr/>
        </p:nvSpPr>
        <p:spPr>
          <a:xfrm>
            <a:off x="2188843" y="989353"/>
            <a:ext cx="4572000"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200"/>
              </a:spcAft>
              <a:buSzPct val="80000"/>
            </a:pPr>
            <a:r>
              <a:rPr lang="en-US" sz="2800" b="1" u="sng" dirty="0">
                <a:ln w="0"/>
                <a:solidFill>
                  <a:schemeClr val="tx1"/>
                </a:solidFill>
              </a:rPr>
              <a:t>Inflammatory Markers</a:t>
            </a:r>
          </a:p>
        </p:txBody>
      </p:sp>
      <p:sp>
        <p:nvSpPr>
          <p:cNvPr id="41" name="Title 1"/>
          <p:cNvSpPr>
            <a:spLocks noGrp="1"/>
          </p:cNvSpPr>
          <p:nvPr>
            <p:ph type="title"/>
          </p:nvPr>
        </p:nvSpPr>
        <p:spPr>
          <a:xfrm>
            <a:off x="974039" y="2432818"/>
            <a:ext cx="7810064" cy="556352"/>
          </a:xfrm>
        </p:spPr>
        <p:txBody>
          <a:bodyPr>
            <a:noAutofit/>
          </a:bodyPr>
          <a:lstStyle/>
          <a:p>
            <a:r>
              <a:rPr lang="en-US" dirty="0"/>
              <a:t>SAFE &amp; NATURAL ANTI-INFLAMMATORY</a:t>
            </a:r>
          </a:p>
        </p:txBody>
      </p:sp>
      <p:sp>
        <p:nvSpPr>
          <p:cNvPr id="42" name="Subtitle 2"/>
          <p:cNvSpPr txBox="1">
            <a:spLocks/>
          </p:cNvSpPr>
          <p:nvPr/>
        </p:nvSpPr>
        <p:spPr>
          <a:xfrm>
            <a:off x="1005253" y="2925243"/>
            <a:ext cx="8031171" cy="36515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BROAD-SPECTRUM</a:t>
            </a:r>
            <a:r>
              <a:rPr lang="en-US" sz="1600" b="1" spc="100" dirty="0"/>
              <a:t> </a:t>
            </a:r>
            <a:r>
              <a:rPr lang="en-US" sz="1600" b="1" dirty="0"/>
              <a:t>ACTIVITY</a:t>
            </a:r>
            <a:r>
              <a:rPr lang="en-US" sz="1600" b="1" spc="100" dirty="0"/>
              <a:t> </a:t>
            </a:r>
            <a:r>
              <a:rPr lang="en-US" sz="1600" b="1" dirty="0"/>
              <a:t>WITH</a:t>
            </a:r>
            <a:r>
              <a:rPr lang="en-US" sz="1600" b="1" spc="100" dirty="0"/>
              <a:t> </a:t>
            </a:r>
            <a:r>
              <a:rPr lang="en-US" sz="1600" b="1" dirty="0"/>
              <a:t>NO</a:t>
            </a:r>
            <a:r>
              <a:rPr lang="en-US" sz="1600" b="1" spc="100" dirty="0"/>
              <a:t> </a:t>
            </a:r>
            <a:r>
              <a:rPr lang="en-US" sz="1600" b="1" dirty="0"/>
              <a:t>SIDE</a:t>
            </a:r>
            <a:r>
              <a:rPr lang="en-US" sz="1600" b="1" spc="100" dirty="0"/>
              <a:t> </a:t>
            </a:r>
            <a:r>
              <a:rPr lang="en-US" sz="1600" b="1" dirty="0"/>
              <a:t>EFFECTS</a:t>
            </a:r>
          </a:p>
        </p:txBody>
      </p:sp>
      <p:sp>
        <p:nvSpPr>
          <p:cNvPr id="43" name="Rectangle 42"/>
          <p:cNvSpPr/>
          <p:nvPr/>
        </p:nvSpPr>
        <p:spPr>
          <a:xfrm>
            <a:off x="599539" y="3969429"/>
            <a:ext cx="1471394" cy="1246495"/>
          </a:xfrm>
          <a:prstGeom prst="rect">
            <a:avLst/>
          </a:prstGeom>
        </p:spPr>
        <p:txBody>
          <a:bodyPr wrap="square">
            <a:spAutoFit/>
          </a:bodyPr>
          <a:lstStyle/>
          <a:p>
            <a:pPr marL="114300">
              <a:spcAft>
                <a:spcPts val="200"/>
              </a:spcAft>
              <a:buSzPct val="80000"/>
            </a:pPr>
            <a:r>
              <a:rPr lang="en-US" sz="1500" dirty="0">
                <a:solidFill>
                  <a:schemeClr val="bg1"/>
                </a:solidFill>
              </a:rPr>
              <a:t>Significantly reduces 8 different inflammatory markers</a:t>
            </a:r>
          </a:p>
        </p:txBody>
      </p:sp>
      <p:sp>
        <p:nvSpPr>
          <p:cNvPr id="45" name="Rectangle 44"/>
          <p:cNvSpPr/>
          <p:nvPr/>
        </p:nvSpPr>
        <p:spPr>
          <a:xfrm>
            <a:off x="2842313" y="3969429"/>
            <a:ext cx="1719476" cy="1041311"/>
          </a:xfrm>
          <a:prstGeom prst="rect">
            <a:avLst/>
          </a:prstGeom>
        </p:spPr>
        <p:txBody>
          <a:bodyPr wrap="square">
            <a:spAutoFit/>
          </a:bodyPr>
          <a:lstStyle/>
          <a:p>
            <a:pPr>
              <a:spcAft>
                <a:spcPts val="200"/>
              </a:spcAft>
              <a:buSzPct val="80000"/>
            </a:pPr>
            <a:r>
              <a:rPr lang="en-US" sz="1500" dirty="0">
                <a:solidFill>
                  <a:schemeClr val="bg1"/>
                </a:solidFill>
              </a:rPr>
              <a:t>No side effects or contraindication but takes 2 – 6 weeks to work</a:t>
            </a:r>
          </a:p>
        </p:txBody>
      </p:sp>
      <p:sp>
        <p:nvSpPr>
          <p:cNvPr id="46" name="Rectangle 45"/>
          <p:cNvSpPr/>
          <p:nvPr/>
        </p:nvSpPr>
        <p:spPr>
          <a:xfrm>
            <a:off x="5105839" y="3969429"/>
            <a:ext cx="2076938" cy="1246495"/>
          </a:xfrm>
          <a:prstGeom prst="rect">
            <a:avLst/>
          </a:prstGeom>
        </p:spPr>
        <p:txBody>
          <a:bodyPr wrap="square">
            <a:spAutoFit/>
          </a:bodyPr>
          <a:lstStyle/>
          <a:p>
            <a:pPr>
              <a:spcAft>
                <a:spcPts val="200"/>
              </a:spcAft>
              <a:buSzPct val="80000"/>
            </a:pPr>
            <a:r>
              <a:rPr lang="en-US" sz="1500" dirty="0">
                <a:solidFill>
                  <a:schemeClr val="bg1"/>
                </a:solidFill>
              </a:rPr>
              <a:t>OTC and prescription anti-inflammatories all have dangerous side effects, some that can kill you</a:t>
            </a:r>
          </a:p>
        </p:txBody>
      </p:sp>
    </p:spTree>
    <p:extLst>
      <p:ext uri="{BB962C8B-B14F-4D97-AF65-F5344CB8AC3E}">
        <p14:creationId xmlns:p14="http://schemas.microsoft.com/office/powerpoint/2010/main" val="3761330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68190" y="2426489"/>
            <a:ext cx="7691716" cy="553998"/>
          </a:xfrm>
          <a:prstGeom prst="rect">
            <a:avLst/>
          </a:prstGeom>
        </p:spPr>
        <p:txBody>
          <a:bodyPr wrap="square">
            <a:spAutoFit/>
          </a:bodyPr>
          <a:lstStyle/>
          <a:p>
            <a:r>
              <a:rPr lang="en-US" sz="3000" b="1" dirty="0">
                <a:solidFill>
                  <a:prstClr val="white"/>
                </a:solidFill>
                <a:latin typeface="Arial" panose="020B0604020202020204" pitchFamily="34" charset="0"/>
                <a:cs typeface="Arial" panose="020B0604020202020204" pitchFamily="34" charset="0"/>
              </a:rPr>
              <a:t>SAFE &amp; NATURAL ANTI-INFLAMMATORY</a:t>
            </a:r>
            <a:endParaRPr lang="en-US" dirty="0"/>
          </a:p>
        </p:txBody>
      </p:sp>
      <p:sp>
        <p:nvSpPr>
          <p:cNvPr id="24" name="Subtitle 2"/>
          <p:cNvSpPr txBox="1">
            <a:spLocks/>
          </p:cNvSpPr>
          <p:nvPr/>
        </p:nvSpPr>
        <p:spPr>
          <a:xfrm>
            <a:off x="1005254" y="2942816"/>
            <a:ext cx="5697308" cy="36515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PAIN &amp; MOBILITY</a:t>
            </a:r>
          </a:p>
        </p:txBody>
      </p:sp>
      <p:sp>
        <p:nvSpPr>
          <p:cNvPr id="32" name="Freeform 5"/>
          <p:cNvSpPr>
            <a:spLocks/>
          </p:cNvSpPr>
          <p:nvPr/>
        </p:nvSpPr>
        <p:spPr bwMode="auto">
          <a:xfrm>
            <a:off x="883771" y="2413337"/>
            <a:ext cx="756769" cy="2703607"/>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1"/>
          <p:cNvSpPr>
            <a:spLocks/>
          </p:cNvSpPr>
          <p:nvPr/>
        </p:nvSpPr>
        <p:spPr bwMode="auto">
          <a:xfrm>
            <a:off x="883773" y="3377501"/>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Subtitle 2"/>
          <p:cNvSpPr txBox="1">
            <a:spLocks/>
          </p:cNvSpPr>
          <p:nvPr/>
        </p:nvSpPr>
        <p:spPr>
          <a:xfrm>
            <a:off x="809928" y="3479007"/>
            <a:ext cx="6600521" cy="1938461"/>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03225" indent="-403225">
              <a:lnSpc>
                <a:spcPct val="100000"/>
              </a:lnSpc>
              <a:spcAft>
                <a:spcPts val="200"/>
              </a:spcAft>
              <a:buSzPct val="80000"/>
              <a:buBlip>
                <a:blip r:embed="rId2"/>
              </a:buBlip>
            </a:pPr>
            <a:r>
              <a:rPr lang="en-US" sz="1500" dirty="0"/>
              <a:t>Clinically validated to reduce pain and increase mobility in people suffering from painful conditions such as rheumatoid arthritis and carpal tunnel syndrome</a:t>
            </a:r>
          </a:p>
          <a:p>
            <a:pPr marL="403225" indent="-403225">
              <a:lnSpc>
                <a:spcPct val="100000"/>
              </a:lnSpc>
              <a:spcAft>
                <a:spcPts val="200"/>
              </a:spcAft>
              <a:buSzPct val="80000"/>
              <a:buBlip>
                <a:blip r:embed="rId2"/>
              </a:buBlip>
            </a:pPr>
            <a:r>
              <a:rPr lang="en-US" sz="1500" dirty="0"/>
              <a:t>Increases grip strength by almost double in people suffering from tennis elbow (tendonitis)</a:t>
            </a:r>
          </a:p>
          <a:p>
            <a:pPr marL="403225" indent="-403225">
              <a:lnSpc>
                <a:spcPct val="100000"/>
              </a:lnSpc>
              <a:spcAft>
                <a:spcPts val="200"/>
              </a:spcAft>
              <a:buSzPct val="80000"/>
              <a:buBlip>
                <a:blip r:embed="rId2"/>
              </a:buBlip>
            </a:pPr>
            <a:r>
              <a:rPr lang="en-US" sz="1500" dirty="0"/>
              <a:t>Prevents joint pain after exercise in healthy subjects</a:t>
            </a:r>
          </a:p>
        </p:txBody>
      </p:sp>
      <p:graphicFrame>
        <p:nvGraphicFramePr>
          <p:cNvPr id="9" name="Chart 8"/>
          <p:cNvGraphicFramePr>
            <a:graphicFrameLocks/>
          </p:cNvGraphicFramePr>
          <p:nvPr>
            <p:extLst>
              <p:ext uri="{D42A27DB-BD31-4B8C-83A1-F6EECF244321}">
                <p14:modId xmlns:p14="http://schemas.microsoft.com/office/powerpoint/2010/main" val="120367044"/>
              </p:ext>
            </p:extLst>
          </p:nvPr>
        </p:nvGraphicFramePr>
        <p:xfrm>
          <a:off x="56438" y="69790"/>
          <a:ext cx="4703423" cy="22850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09928" y="69790"/>
            <a:ext cx="3461180" cy="246221"/>
          </a:xfrm>
          <a:prstGeom prst="rect">
            <a:avLst/>
          </a:prstGeom>
          <a:noFill/>
        </p:spPr>
        <p:txBody>
          <a:bodyPr wrap="square" rtlCol="0">
            <a:spAutoFit/>
          </a:bodyPr>
          <a:lstStyle/>
          <a:p>
            <a:r>
              <a:rPr lang="en-US" sz="1000" b="1" dirty="0">
                <a:cs typeface="Avenir Heavy"/>
              </a:rPr>
              <a:t>PAIN RATE IN RHEUMATOID ARTHRITIS SUFFERERS</a:t>
            </a:r>
          </a:p>
        </p:txBody>
      </p:sp>
      <p:graphicFrame>
        <p:nvGraphicFramePr>
          <p:cNvPr id="11" name="Chart 10"/>
          <p:cNvGraphicFramePr>
            <a:graphicFrameLocks/>
          </p:cNvGraphicFramePr>
          <p:nvPr>
            <p:extLst>
              <p:ext uri="{D42A27DB-BD31-4B8C-83A1-F6EECF244321}">
                <p14:modId xmlns:p14="http://schemas.microsoft.com/office/powerpoint/2010/main" val="1139066399"/>
              </p:ext>
            </p:extLst>
          </p:nvPr>
        </p:nvGraphicFramePr>
        <p:xfrm>
          <a:off x="5283710" y="270503"/>
          <a:ext cx="3418581" cy="208437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5820258" y="1641310"/>
            <a:ext cx="1158311" cy="22694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dirty="0">
                <a:solidFill>
                  <a:srgbClr val="FFFFFF"/>
                </a:solidFill>
              </a:rPr>
              <a:t>+/- 321</a:t>
            </a:r>
          </a:p>
        </p:txBody>
      </p:sp>
      <p:sp>
        <p:nvSpPr>
          <p:cNvPr id="14" name="TextBox 13"/>
          <p:cNvSpPr txBox="1"/>
          <p:nvPr/>
        </p:nvSpPr>
        <p:spPr>
          <a:xfrm>
            <a:off x="7248953" y="1414364"/>
            <a:ext cx="1158311" cy="22694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dirty="0">
                <a:solidFill>
                  <a:schemeClr val="bg1"/>
                </a:solidFill>
              </a:rPr>
              <a:t>+/- 270</a:t>
            </a:r>
          </a:p>
        </p:txBody>
      </p:sp>
      <p:sp>
        <p:nvSpPr>
          <p:cNvPr id="15" name="TextBox 14"/>
          <p:cNvSpPr txBox="1"/>
          <p:nvPr/>
        </p:nvSpPr>
        <p:spPr>
          <a:xfrm rot="16200000">
            <a:off x="4603780" y="1175627"/>
            <a:ext cx="1158311" cy="22694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dirty="0"/>
              <a:t>mmHg</a:t>
            </a:r>
          </a:p>
        </p:txBody>
      </p:sp>
      <p:sp>
        <p:nvSpPr>
          <p:cNvPr id="16" name="TextBox 15"/>
          <p:cNvSpPr txBox="1"/>
          <p:nvPr/>
        </p:nvSpPr>
        <p:spPr>
          <a:xfrm>
            <a:off x="6464783" y="86466"/>
            <a:ext cx="1261912" cy="246221"/>
          </a:xfrm>
          <a:prstGeom prst="rect">
            <a:avLst/>
          </a:prstGeom>
          <a:noFill/>
        </p:spPr>
        <p:txBody>
          <a:bodyPr wrap="square" rtlCol="0">
            <a:spAutoFit/>
          </a:bodyPr>
          <a:lstStyle/>
          <a:p>
            <a:r>
              <a:rPr lang="en-US" sz="1000" b="1" dirty="0">
                <a:cs typeface="Avenir Heavy"/>
              </a:rPr>
              <a:t>GRIP STRENGTH</a:t>
            </a:r>
          </a:p>
        </p:txBody>
      </p:sp>
      <p:cxnSp>
        <p:nvCxnSpPr>
          <p:cNvPr id="3" name="Straight Connector 2"/>
          <p:cNvCxnSpPr/>
          <p:nvPr/>
        </p:nvCxnSpPr>
        <p:spPr>
          <a:xfrm>
            <a:off x="4906108" y="0"/>
            <a:ext cx="0" cy="2413337"/>
          </a:xfrm>
          <a:prstGeom prst="line">
            <a:avLst/>
          </a:prstGeom>
          <a:ln w="15875">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47306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4173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4038" y="2428811"/>
            <a:ext cx="7659422" cy="537967"/>
          </a:xfrm>
        </p:spPr>
        <p:txBody>
          <a:bodyPr>
            <a:noAutofit/>
          </a:bodyPr>
          <a:lstStyle/>
          <a:p>
            <a:r>
              <a:rPr lang="en-US" dirty="0"/>
              <a:t>SAFE &amp; NATURAL ANTI-INFLAMMATORY</a:t>
            </a:r>
          </a:p>
        </p:txBody>
      </p:sp>
      <p:sp>
        <p:nvSpPr>
          <p:cNvPr id="4" name="Subtitle 12"/>
          <p:cNvSpPr txBox="1">
            <a:spLocks/>
          </p:cNvSpPr>
          <p:nvPr/>
        </p:nvSpPr>
        <p:spPr>
          <a:xfrm>
            <a:off x="3507296" y="3924297"/>
            <a:ext cx="2469326"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Silent inflammation is a leading cause of heart disease, cancer, diabetes, Alzheimer’s, Parkinson’s and many other life-threatening maladies</a:t>
            </a:r>
          </a:p>
        </p:txBody>
      </p:sp>
      <p:sp>
        <p:nvSpPr>
          <p:cNvPr id="5" name="Subtitle 12"/>
          <p:cNvSpPr txBox="1">
            <a:spLocks/>
          </p:cNvSpPr>
          <p:nvPr/>
        </p:nvSpPr>
        <p:spPr>
          <a:xfrm>
            <a:off x="6129833" y="3924297"/>
            <a:ext cx="2062228" cy="1840009"/>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The American Heart Association believes that C-reactive protein is a better predictor of heart disease than cholesterol levels</a:t>
            </a:r>
          </a:p>
        </p:txBody>
      </p:sp>
      <p:grpSp>
        <p:nvGrpSpPr>
          <p:cNvPr id="12" name="Group 4"/>
          <p:cNvGrpSpPr>
            <a:grpSpLocks noChangeAspect="1"/>
          </p:cNvGrpSpPr>
          <p:nvPr/>
        </p:nvGrpSpPr>
        <p:grpSpPr bwMode="auto">
          <a:xfrm>
            <a:off x="881063" y="2416176"/>
            <a:ext cx="6184900" cy="1477963"/>
            <a:chOff x="555" y="1522"/>
            <a:chExt cx="3896" cy="931"/>
          </a:xfrm>
        </p:grpSpPr>
        <p:sp>
          <p:nvSpPr>
            <p:cNvPr id="14" name="Freeform 5"/>
            <p:cNvSpPr>
              <a:spLocks/>
            </p:cNvSpPr>
            <p:nvPr/>
          </p:nvSpPr>
          <p:spPr bwMode="auto">
            <a:xfrm>
              <a:off x="555" y="1522"/>
              <a:ext cx="78" cy="611"/>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flipH="1">
              <a:off x="2877" y="2133"/>
              <a:ext cx="29" cy="288"/>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874"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4419" y="2125"/>
              <a:ext cx="32" cy="3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4386" y="2389"/>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55" y="2133"/>
              <a:ext cx="3864" cy="60"/>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 name="Subtitle 12"/>
          <p:cNvSpPr txBox="1">
            <a:spLocks/>
          </p:cNvSpPr>
          <p:nvPr/>
        </p:nvSpPr>
        <p:spPr>
          <a:xfrm>
            <a:off x="723202" y="3924297"/>
            <a:ext cx="2751902"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Reduces C-reactive protein levels, the key marker for deadly systemic (also known as “silent”) inflammation</a:t>
            </a:r>
          </a:p>
          <a:p>
            <a:pPr marL="285750" indent="-171450">
              <a:buFont typeface="Arial" panose="020B0604020202020204" pitchFamily="34" charset="0"/>
              <a:buChar char="•"/>
            </a:pPr>
            <a:r>
              <a:rPr lang="en-US" sz="1300" dirty="0"/>
              <a:t>20% reduction in 8 weeks</a:t>
            </a:r>
          </a:p>
          <a:p>
            <a:endParaRPr lang="en-US" sz="1500" dirty="0"/>
          </a:p>
        </p:txBody>
      </p:sp>
      <p:pic>
        <p:nvPicPr>
          <p:cNvPr id="23" name="Picture 4" descr="http://www.womenshealthmag.com/sites/womenshealthmag.com/files/images/1401-heart-terms-art.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01394" y="-8655"/>
            <a:ext cx="6741212" cy="2426046"/>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p:cNvSpPr txBox="1">
            <a:spLocks/>
          </p:cNvSpPr>
          <p:nvPr/>
        </p:nvSpPr>
        <p:spPr>
          <a:xfrm>
            <a:off x="1005254" y="2925243"/>
            <a:ext cx="5697308" cy="36515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SILENT</a:t>
            </a:r>
            <a:r>
              <a:rPr lang="en-US" sz="1600" b="1" spc="100" dirty="0"/>
              <a:t> </a:t>
            </a:r>
            <a:r>
              <a:rPr lang="en-US" sz="1600" b="1" dirty="0"/>
              <a:t>INFLAMMATION</a:t>
            </a:r>
          </a:p>
        </p:txBody>
      </p:sp>
      <p:sp>
        <p:nvSpPr>
          <p:cNvPr id="24" name="Freeform 7"/>
          <p:cNvSpPr>
            <a:spLocks/>
          </p:cNvSpPr>
          <p:nvPr/>
        </p:nvSpPr>
        <p:spPr bwMode="auto">
          <a:xfrm flipH="1">
            <a:off x="1908420" y="3385580"/>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p:nvSpPr>
        <p:spPr bwMode="auto">
          <a:xfrm>
            <a:off x="1903659"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08718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24173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4038" y="2424973"/>
            <a:ext cx="5575659" cy="556352"/>
          </a:xfrm>
        </p:spPr>
        <p:txBody>
          <a:bodyPr>
            <a:normAutofit/>
          </a:bodyPr>
          <a:lstStyle/>
          <a:p>
            <a:r>
              <a:rPr lang="en-US" dirty="0"/>
              <a:t>EYE HEALTH</a:t>
            </a:r>
          </a:p>
        </p:txBody>
      </p:sp>
      <p:sp>
        <p:nvSpPr>
          <p:cNvPr id="3" name="Subtitle 2"/>
          <p:cNvSpPr>
            <a:spLocks noGrp="1"/>
          </p:cNvSpPr>
          <p:nvPr>
            <p:ph type="subTitle" idx="1"/>
          </p:nvPr>
        </p:nvSpPr>
        <p:spPr>
          <a:xfrm>
            <a:off x="809928" y="3088406"/>
            <a:ext cx="7886397" cy="2392175"/>
          </a:xfrm>
        </p:spPr>
        <p:txBody>
          <a:bodyPr>
            <a:normAutofit/>
          </a:bodyPr>
          <a:lstStyle/>
          <a:p>
            <a:pPr marL="400050" indent="-400050">
              <a:spcAft>
                <a:spcPts val="200"/>
              </a:spcAft>
              <a:buSzPct val="80000"/>
              <a:buBlip>
                <a:blip r:embed="rId2"/>
              </a:buBlip>
            </a:pPr>
            <a:r>
              <a:rPr lang="en-US" dirty="0"/>
              <a:t>Prevents and reduces eye fatigue and eye strain (ten positive human clinical studies)</a:t>
            </a:r>
          </a:p>
          <a:p>
            <a:pPr marL="400050" indent="-400050">
              <a:spcAft>
                <a:spcPts val="200"/>
              </a:spcAft>
              <a:buSzPct val="80000"/>
              <a:buBlip>
                <a:blip r:embed="rId2"/>
              </a:buBlip>
            </a:pPr>
            <a:r>
              <a:rPr lang="en-US" dirty="0"/>
              <a:t>Improves visual acuity (the ability to see fine detail)</a:t>
            </a:r>
          </a:p>
          <a:p>
            <a:pPr marL="400050" indent="-400050">
              <a:spcAft>
                <a:spcPts val="200"/>
              </a:spcAft>
              <a:buSzPct val="80000"/>
              <a:buBlip>
                <a:blip r:embed="rId2"/>
              </a:buBlip>
            </a:pPr>
            <a:r>
              <a:rPr lang="en-US" dirty="0"/>
              <a:t>Protects the eyes from UV damage</a:t>
            </a:r>
          </a:p>
          <a:p>
            <a:pPr marL="400050" indent="-400050">
              <a:spcAft>
                <a:spcPts val="200"/>
              </a:spcAft>
              <a:buSzPct val="80000"/>
              <a:buBlip>
                <a:blip r:embed="rId2"/>
              </a:buBlip>
            </a:pPr>
            <a:r>
              <a:rPr lang="en-US" dirty="0"/>
              <a:t>Improves eye accommodation (depth perception and focus)</a:t>
            </a:r>
          </a:p>
          <a:p>
            <a:pPr marL="400050" indent="-400050">
              <a:spcAft>
                <a:spcPts val="200"/>
              </a:spcAft>
              <a:buSzPct val="80000"/>
              <a:buBlip>
                <a:blip r:embed="rId2"/>
              </a:buBlip>
            </a:pPr>
            <a:r>
              <a:rPr lang="en-US" dirty="0"/>
              <a:t>Increases blood flow to the retina</a:t>
            </a:r>
          </a:p>
          <a:p>
            <a:pPr marL="400050" indent="-400050">
              <a:spcAft>
                <a:spcPts val="200"/>
              </a:spcAft>
              <a:buSzPct val="80000"/>
              <a:buBlip>
                <a:blip r:embed="rId2"/>
              </a:buBlip>
            </a:pPr>
            <a:r>
              <a:rPr lang="en-US" dirty="0"/>
              <a:t>Age-related macular degeneration (animal studies)</a:t>
            </a:r>
          </a:p>
        </p:txBody>
      </p:sp>
      <p:sp>
        <p:nvSpPr>
          <p:cNvPr id="12" name="Freeform 5"/>
          <p:cNvSpPr>
            <a:spLocks/>
          </p:cNvSpPr>
          <p:nvPr/>
        </p:nvSpPr>
        <p:spPr bwMode="auto">
          <a:xfrm>
            <a:off x="883773" y="2417391"/>
            <a:ext cx="121481" cy="3040434"/>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8203" y="2350"/>
            <a:ext cx="2817094" cy="2418420"/>
          </a:xfrm>
          <a:prstGeom prst="rect">
            <a:avLst/>
          </a:prstGeom>
        </p:spPr>
      </p:pic>
      <p:sp>
        <p:nvSpPr>
          <p:cNvPr id="10" name="Freeform 11"/>
          <p:cNvSpPr>
            <a:spLocks/>
          </p:cNvSpPr>
          <p:nvPr/>
        </p:nvSpPr>
        <p:spPr bwMode="auto">
          <a:xfrm>
            <a:off x="883773" y="3019931"/>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61686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24973"/>
            <a:ext cx="5575659" cy="556352"/>
          </a:xfrm>
        </p:spPr>
        <p:txBody>
          <a:bodyPr>
            <a:normAutofit/>
          </a:bodyPr>
          <a:lstStyle/>
          <a:p>
            <a:r>
              <a:rPr lang="en-US" dirty="0"/>
              <a:t>BRAIN HEALTH</a:t>
            </a:r>
          </a:p>
        </p:txBody>
      </p:sp>
      <p:sp>
        <p:nvSpPr>
          <p:cNvPr id="3" name="Subtitle 2"/>
          <p:cNvSpPr>
            <a:spLocks noGrp="1"/>
          </p:cNvSpPr>
          <p:nvPr>
            <p:ph type="subTitle" idx="1"/>
          </p:nvPr>
        </p:nvSpPr>
        <p:spPr>
          <a:xfrm>
            <a:off x="809929" y="3084700"/>
            <a:ext cx="7286322" cy="2430781"/>
          </a:xfrm>
        </p:spPr>
        <p:txBody>
          <a:bodyPr>
            <a:normAutofit/>
          </a:bodyPr>
          <a:lstStyle/>
          <a:p>
            <a:pPr marL="400050" indent="-400050">
              <a:spcAft>
                <a:spcPts val="200"/>
              </a:spcAft>
              <a:buSzPct val="80000"/>
              <a:buBlip>
                <a:blip r:embed="rId2"/>
              </a:buBlip>
            </a:pPr>
            <a:r>
              <a:rPr lang="en-US" dirty="0"/>
              <a:t>Prevention of dementia </a:t>
            </a:r>
          </a:p>
          <a:p>
            <a:pPr marL="400050" indent="-400050">
              <a:spcAft>
                <a:spcPts val="200"/>
              </a:spcAft>
              <a:buSzPct val="80000"/>
              <a:buBlip>
                <a:blip r:embed="rId2"/>
              </a:buBlip>
            </a:pPr>
            <a:r>
              <a:rPr lang="en-US" dirty="0"/>
              <a:t>Improvement of age-related decline in cognitive and psychomotor function</a:t>
            </a:r>
          </a:p>
          <a:p>
            <a:pPr marL="400050" indent="-400050">
              <a:spcAft>
                <a:spcPts val="200"/>
              </a:spcAft>
              <a:buSzPct val="80000"/>
              <a:buBlip>
                <a:blip r:embed="rId2"/>
              </a:buBlip>
            </a:pPr>
            <a:r>
              <a:rPr lang="en-US" dirty="0"/>
              <a:t>Decrease in age-related forgetfulness</a:t>
            </a:r>
          </a:p>
          <a:p>
            <a:pPr marL="400050" indent="-400050">
              <a:spcAft>
                <a:spcPts val="200"/>
              </a:spcAft>
              <a:buSzPct val="80000"/>
              <a:buBlip>
                <a:blip r:embed="rId2"/>
              </a:buBlip>
            </a:pPr>
            <a:r>
              <a:rPr lang="en-US" dirty="0"/>
              <a:t>Improves mood state</a:t>
            </a:r>
          </a:p>
          <a:p>
            <a:pPr marL="400050" indent="-400050">
              <a:spcAft>
                <a:spcPts val="200"/>
              </a:spcAft>
              <a:buSzPct val="80000"/>
              <a:buBlip>
                <a:blip r:embed="rId2"/>
              </a:buBlip>
            </a:pPr>
            <a:r>
              <a:rPr lang="en-US" dirty="0"/>
              <a:t>Latest brain health research:  Renowned researcher Paula Bickford, PhD has started animal trials which show neurotoxicity benefits in model for Parkinson’s</a:t>
            </a:r>
          </a:p>
        </p:txBody>
      </p:sp>
      <p:sp>
        <p:nvSpPr>
          <p:cNvPr id="12" name="Freeform 5"/>
          <p:cNvSpPr>
            <a:spLocks/>
          </p:cNvSpPr>
          <p:nvPr/>
        </p:nvSpPr>
        <p:spPr bwMode="auto">
          <a:xfrm>
            <a:off x="883772" y="2289171"/>
            <a:ext cx="364735" cy="2555391"/>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883773" y="3019931"/>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0"/>
            <a:ext cx="9144000" cy="24173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ttp://www.lifenews.com/wp-content/uploads/2014/01/brai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189848" y="-4763"/>
            <a:ext cx="2764304" cy="242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724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9" y="2388367"/>
            <a:ext cx="3712261" cy="537967"/>
          </a:xfrm>
        </p:spPr>
        <p:txBody>
          <a:bodyPr>
            <a:noAutofit/>
          </a:bodyPr>
          <a:lstStyle/>
          <a:p>
            <a:r>
              <a:rPr lang="en-US" dirty="0"/>
              <a:t>SKIN HEALTH &amp; UV PROTECTION</a:t>
            </a:r>
          </a:p>
        </p:txBody>
      </p:sp>
      <p:sp>
        <p:nvSpPr>
          <p:cNvPr id="4" name="Subtitle 12"/>
          <p:cNvSpPr txBox="1">
            <a:spLocks/>
          </p:cNvSpPr>
          <p:nvPr/>
        </p:nvSpPr>
        <p:spPr>
          <a:xfrm>
            <a:off x="3064288" y="3976915"/>
            <a:ext cx="2469326" cy="1176110"/>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500" dirty="0"/>
              <a:t>Prevention of UV damage</a:t>
            </a:r>
          </a:p>
        </p:txBody>
      </p:sp>
      <p:sp>
        <p:nvSpPr>
          <p:cNvPr id="5" name="Subtitle 12"/>
          <p:cNvSpPr txBox="1">
            <a:spLocks/>
          </p:cNvSpPr>
          <p:nvPr/>
        </p:nvSpPr>
        <p:spPr>
          <a:xfrm>
            <a:off x="5756276" y="3962855"/>
            <a:ext cx="2238375" cy="1260023"/>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Prevention of skin cancer (animal studies)</a:t>
            </a:r>
          </a:p>
        </p:txBody>
      </p:sp>
      <p:grpSp>
        <p:nvGrpSpPr>
          <p:cNvPr id="12" name="Group 4"/>
          <p:cNvGrpSpPr>
            <a:grpSpLocks noChangeAspect="1"/>
          </p:cNvGrpSpPr>
          <p:nvPr/>
        </p:nvGrpSpPr>
        <p:grpSpPr bwMode="auto">
          <a:xfrm>
            <a:off x="881063" y="2378076"/>
            <a:ext cx="5851525" cy="1516063"/>
            <a:chOff x="555" y="1498"/>
            <a:chExt cx="3686" cy="955"/>
          </a:xfrm>
        </p:grpSpPr>
        <p:sp>
          <p:nvSpPr>
            <p:cNvPr id="14" name="Freeform 5"/>
            <p:cNvSpPr>
              <a:spLocks/>
            </p:cNvSpPr>
            <p:nvPr/>
          </p:nvSpPr>
          <p:spPr bwMode="auto">
            <a:xfrm>
              <a:off x="555" y="1498"/>
              <a:ext cx="185" cy="640"/>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flipH="1">
              <a:off x="2647" y="2133"/>
              <a:ext cx="29" cy="288"/>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644"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4209" y="2125"/>
              <a:ext cx="32" cy="3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4176" y="2389"/>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55" y="2133"/>
              <a:ext cx="3654" cy="2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 name="Subtitle 12"/>
          <p:cNvSpPr txBox="1">
            <a:spLocks/>
          </p:cNvSpPr>
          <p:nvPr/>
        </p:nvSpPr>
        <p:spPr>
          <a:xfrm>
            <a:off x="252826" y="3962855"/>
            <a:ext cx="2751902"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500" dirty="0"/>
              <a:t>Prevention of photo-aging</a:t>
            </a:r>
          </a:p>
        </p:txBody>
      </p:sp>
      <p:pic>
        <p:nvPicPr>
          <p:cNvPr id="23" name="Picture 2" descr="http://www.tanfaq.com/wp-content/uploads/2014/07/sun-tanning.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0"/>
            <a:ext cx="9144001" cy="2419350"/>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7"/>
          <p:cNvSpPr>
            <a:spLocks/>
          </p:cNvSpPr>
          <p:nvPr/>
        </p:nvSpPr>
        <p:spPr bwMode="auto">
          <a:xfrm flipH="1">
            <a:off x="1522413" y="3385580"/>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p:nvSpPr>
        <p:spPr bwMode="auto">
          <a:xfrm>
            <a:off x="1527177"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03986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796397" y="3380354"/>
            <a:ext cx="6552669" cy="2071029"/>
          </a:xfrm>
          <a:prstGeom prst="rect">
            <a:avLst/>
          </a:prstGeom>
          <a:noFill/>
          <a:ln>
            <a:noFill/>
          </a:ln>
        </p:spPr>
        <p:txBody>
          <a:bodyPr vert="horz" lIns="91440" tIns="45720" rIns="91440" bIns="45720" rtlCol="0">
            <a:no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spcAft>
                <a:spcPts val="200"/>
              </a:spcAft>
              <a:buSzPct val="80000"/>
              <a:buBlip>
                <a:blip r:embed="rId2"/>
              </a:buBlip>
            </a:pPr>
            <a:r>
              <a:rPr lang="en-US" sz="1600" dirty="0"/>
              <a:t>4 mg per day</a:t>
            </a:r>
          </a:p>
          <a:p>
            <a:pPr marL="457200" indent="-457200">
              <a:spcAft>
                <a:spcPts val="200"/>
              </a:spcAft>
              <a:buSzPct val="80000"/>
              <a:buBlip>
                <a:blip r:embed="rId2"/>
              </a:buBlip>
            </a:pPr>
            <a:r>
              <a:rPr lang="en-US" sz="1600" dirty="0"/>
              <a:t>Fights wrinkles</a:t>
            </a:r>
          </a:p>
          <a:p>
            <a:pPr marL="457200" indent="-457200">
              <a:spcAft>
                <a:spcPts val="200"/>
              </a:spcAft>
              <a:buSzPct val="80000"/>
              <a:buBlip>
                <a:blip r:embed="rId2"/>
              </a:buBlip>
            </a:pPr>
            <a:r>
              <a:rPr lang="en-US" sz="1600" dirty="0"/>
              <a:t>Increases skin moisture levels</a:t>
            </a:r>
          </a:p>
          <a:p>
            <a:pPr marL="457200" indent="-457200">
              <a:spcAft>
                <a:spcPts val="200"/>
              </a:spcAft>
              <a:buSzPct val="80000"/>
              <a:buBlip>
                <a:blip r:embed="rId2"/>
              </a:buBlip>
            </a:pPr>
            <a:r>
              <a:rPr lang="en-US" sz="1600" dirty="0"/>
              <a:t>Improves skin elasticity</a:t>
            </a:r>
          </a:p>
          <a:p>
            <a:pPr marL="457200" indent="-457200">
              <a:spcAft>
                <a:spcPts val="200"/>
              </a:spcAft>
              <a:buSzPct val="80000"/>
              <a:buBlip>
                <a:blip r:embed="rId2"/>
              </a:buBlip>
            </a:pPr>
            <a:r>
              <a:rPr lang="en-US" sz="1600" dirty="0"/>
              <a:t>Reduces visible signs of UV-aging within 4-6 weeks of use</a:t>
            </a:r>
          </a:p>
          <a:p>
            <a:pPr marL="457200" indent="-457200">
              <a:spcAft>
                <a:spcPts val="200"/>
              </a:spcAft>
              <a:buSzPct val="80000"/>
              <a:buBlip>
                <a:blip r:embed="rId2"/>
              </a:buBlip>
            </a:pPr>
            <a:r>
              <a:rPr lang="en-US" sz="1600" dirty="0"/>
              <a:t>Helps maintain a youthful appearance</a:t>
            </a:r>
          </a:p>
        </p:txBody>
      </p:sp>
      <p:sp>
        <p:nvSpPr>
          <p:cNvPr id="13" name="Title 1"/>
          <p:cNvSpPr>
            <a:spLocks noGrp="1"/>
          </p:cNvSpPr>
          <p:nvPr>
            <p:ph type="title"/>
          </p:nvPr>
        </p:nvSpPr>
        <p:spPr>
          <a:xfrm>
            <a:off x="974038" y="2454950"/>
            <a:ext cx="6656368" cy="806873"/>
          </a:xfrm>
        </p:spPr>
        <p:txBody>
          <a:bodyPr>
            <a:normAutofit fontScale="90000"/>
          </a:bodyPr>
          <a:lstStyle/>
          <a:p>
            <a:pPr lvl="0">
              <a:spcBef>
                <a:spcPts val="0"/>
              </a:spcBef>
            </a:pPr>
            <a:r>
              <a:rPr lang="en-US" dirty="0">
                <a:solidFill>
                  <a:prstClr val="white"/>
                </a:solidFill>
                <a:latin typeface="Arial" panose="020B0604020202020204" pitchFamily="34" charset="0"/>
                <a:cs typeface="Arial" panose="020B0604020202020204" pitchFamily="34" charset="0"/>
              </a:rPr>
              <a:t>“BEAUTY FROM WITHIN”</a:t>
            </a:r>
            <a:br>
              <a:rPr lang="en-US" sz="1600" dirty="0">
                <a:solidFill>
                  <a:prstClr val="black"/>
                </a:solidFill>
                <a:ea typeface="+mn-ea"/>
                <a:cs typeface="+mn-cs"/>
              </a:rPr>
            </a:br>
            <a:endParaRPr lang="en-US" dirty="0"/>
          </a:p>
        </p:txBody>
      </p:sp>
      <p:grpSp>
        <p:nvGrpSpPr>
          <p:cNvPr id="14" name="Group 4"/>
          <p:cNvGrpSpPr>
            <a:grpSpLocks noChangeAspect="1"/>
          </p:cNvGrpSpPr>
          <p:nvPr/>
        </p:nvGrpSpPr>
        <p:grpSpPr bwMode="auto">
          <a:xfrm>
            <a:off x="881063" y="2424113"/>
            <a:ext cx="5848351" cy="2967038"/>
            <a:chOff x="555" y="1527"/>
            <a:chExt cx="3684" cy="1869"/>
          </a:xfrm>
        </p:grpSpPr>
        <p:sp>
          <p:nvSpPr>
            <p:cNvPr id="17" name="Freeform 5"/>
            <p:cNvSpPr>
              <a:spLocks/>
            </p:cNvSpPr>
            <p:nvPr/>
          </p:nvSpPr>
          <p:spPr bwMode="auto">
            <a:xfrm>
              <a:off x="555" y="1527"/>
              <a:ext cx="59" cy="1869"/>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p:cNvSpPr>
            <p:nvPr/>
          </p:nvSpPr>
          <p:spPr bwMode="auto">
            <a:xfrm>
              <a:off x="555" y="2089"/>
              <a:ext cx="3684" cy="0"/>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 name="TextBox 24"/>
          <p:cNvSpPr txBox="1"/>
          <p:nvPr/>
        </p:nvSpPr>
        <p:spPr>
          <a:xfrm>
            <a:off x="6710364" y="1518534"/>
            <a:ext cx="2441438" cy="523220"/>
          </a:xfrm>
          <a:prstGeom prst="rect">
            <a:avLst/>
          </a:prstGeom>
          <a:solidFill>
            <a:schemeClr val="tx1">
              <a:alpha val="60000"/>
            </a:schemeClr>
          </a:solidFill>
        </p:spPr>
        <p:txBody>
          <a:bodyPr wrap="square" rtlCol="0">
            <a:spAutoFit/>
          </a:bodyPr>
          <a:lstStyle/>
          <a:p>
            <a:r>
              <a:rPr lang="en-US" sz="1400" b="1" i="1" dirty="0">
                <a:solidFill>
                  <a:srgbClr val="FFFFFF"/>
                </a:solidFill>
              </a:rPr>
              <a:t>Assessment of </a:t>
            </a:r>
            <a:br>
              <a:rPr lang="en-US" sz="1400" b="1" i="1" dirty="0">
                <a:solidFill>
                  <a:srgbClr val="FFFFFF"/>
                </a:solidFill>
              </a:rPr>
            </a:br>
            <a:r>
              <a:rPr lang="en-US" sz="1400" b="1" i="1" dirty="0">
                <a:solidFill>
                  <a:srgbClr val="FFFFFF"/>
                </a:solidFill>
              </a:rPr>
              <a:t>Beauty Parameters</a:t>
            </a:r>
          </a:p>
        </p:txBody>
      </p:sp>
      <p:sp>
        <p:nvSpPr>
          <p:cNvPr id="11" name="Subtitle 2"/>
          <p:cNvSpPr txBox="1">
            <a:spLocks/>
          </p:cNvSpPr>
          <p:nvPr/>
        </p:nvSpPr>
        <p:spPr>
          <a:xfrm>
            <a:off x="1208454" y="2896673"/>
            <a:ext cx="5697308" cy="36515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LANDMARK</a:t>
            </a:r>
            <a:r>
              <a:rPr lang="en-US" sz="1600" b="1" spc="100" dirty="0"/>
              <a:t> </a:t>
            </a:r>
            <a:r>
              <a:rPr lang="en-US" sz="1600" b="1" dirty="0"/>
              <a:t>CLINICAL</a:t>
            </a:r>
            <a:r>
              <a:rPr lang="en-US" sz="1600" b="1" spc="100" dirty="0"/>
              <a:t> </a:t>
            </a:r>
            <a:r>
              <a:rPr lang="en-US" sz="1600" b="1" dirty="0"/>
              <a:t>TRIAL</a:t>
            </a:r>
          </a:p>
        </p:txBody>
      </p:sp>
      <p:graphicFrame>
        <p:nvGraphicFramePr>
          <p:cNvPr id="18" name="Chart 17"/>
          <p:cNvGraphicFramePr>
            <a:graphicFrameLocks/>
          </p:cNvGraphicFramePr>
          <p:nvPr>
            <p:extLst>
              <p:ext uri="{D42A27DB-BD31-4B8C-83A1-F6EECF244321}">
                <p14:modId xmlns:p14="http://schemas.microsoft.com/office/powerpoint/2010/main" val="2651530117"/>
              </p:ext>
            </p:extLst>
          </p:nvPr>
        </p:nvGraphicFramePr>
        <p:xfrm>
          <a:off x="355600" y="155123"/>
          <a:ext cx="6146799" cy="22689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rot="16200000">
            <a:off x="-396874" y="1070180"/>
            <a:ext cx="1803400" cy="246221"/>
          </a:xfrm>
          <a:prstGeom prst="rect">
            <a:avLst/>
          </a:prstGeom>
          <a:noFill/>
        </p:spPr>
        <p:txBody>
          <a:bodyPr wrap="square" rtlCol="0">
            <a:spAutoFit/>
          </a:bodyPr>
          <a:lstStyle/>
          <a:p>
            <a:r>
              <a:rPr lang="en-US" sz="1000" dirty="0">
                <a:cs typeface="Avenir Heavy"/>
              </a:rPr>
              <a:t>% IMPROVEMENT</a:t>
            </a:r>
          </a:p>
        </p:txBody>
      </p:sp>
    </p:spTree>
    <p:extLst>
      <p:ext uri="{BB962C8B-B14F-4D97-AF65-F5344CB8AC3E}">
        <p14:creationId xmlns:p14="http://schemas.microsoft.com/office/powerpoint/2010/main" val="3055871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p:cNvGrpSpPr>
            <a:grpSpLocks noChangeAspect="1"/>
          </p:cNvGrpSpPr>
          <p:nvPr/>
        </p:nvGrpSpPr>
        <p:grpSpPr bwMode="auto">
          <a:xfrm>
            <a:off x="881063" y="2387601"/>
            <a:ext cx="6788150" cy="1506538"/>
            <a:chOff x="555" y="1504"/>
            <a:chExt cx="4276" cy="949"/>
          </a:xfrm>
        </p:grpSpPr>
        <p:sp>
          <p:nvSpPr>
            <p:cNvPr id="14" name="Freeform 5"/>
            <p:cNvSpPr>
              <a:spLocks/>
            </p:cNvSpPr>
            <p:nvPr/>
          </p:nvSpPr>
          <p:spPr bwMode="auto">
            <a:xfrm>
              <a:off x="555" y="1504"/>
              <a:ext cx="122" cy="623"/>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flipH="1">
              <a:off x="2077" y="2127"/>
              <a:ext cx="29" cy="294"/>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077"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4799" y="2121"/>
              <a:ext cx="32" cy="304"/>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4766" y="2389"/>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55" y="2127"/>
              <a:ext cx="4252" cy="2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7"/>
          <p:cNvSpPr>
            <a:spLocks/>
          </p:cNvSpPr>
          <p:nvPr/>
        </p:nvSpPr>
        <p:spPr bwMode="auto">
          <a:xfrm flipH="1">
            <a:off x="5550377" y="3376613"/>
            <a:ext cx="45719" cy="473075"/>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8"/>
          <p:cNvSpPr>
            <a:spLocks/>
          </p:cNvSpPr>
          <p:nvPr/>
        </p:nvSpPr>
        <p:spPr bwMode="auto">
          <a:xfrm>
            <a:off x="5545614" y="3798889"/>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Title 1"/>
          <p:cNvSpPr>
            <a:spLocks noGrp="1"/>
          </p:cNvSpPr>
          <p:nvPr>
            <p:ph type="title"/>
          </p:nvPr>
        </p:nvSpPr>
        <p:spPr>
          <a:xfrm>
            <a:off x="974039" y="2443083"/>
            <a:ext cx="7730690" cy="893701"/>
          </a:xfrm>
        </p:spPr>
        <p:txBody>
          <a:bodyPr>
            <a:noAutofit/>
          </a:bodyPr>
          <a:lstStyle/>
          <a:p>
            <a:r>
              <a:rPr lang="en-US" dirty="0"/>
              <a:t>TOPICAL BENEFITS OF ASTAXANTHIN</a:t>
            </a:r>
          </a:p>
        </p:txBody>
      </p:sp>
      <p:sp>
        <p:nvSpPr>
          <p:cNvPr id="34" name="Subtitle 2"/>
          <p:cNvSpPr txBox="1">
            <a:spLocks/>
          </p:cNvSpPr>
          <p:nvPr/>
        </p:nvSpPr>
        <p:spPr>
          <a:xfrm>
            <a:off x="1005254" y="2951658"/>
            <a:ext cx="5697308" cy="36148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HUMAN</a:t>
            </a:r>
            <a:r>
              <a:rPr lang="en-US" sz="1600" b="1" spc="100" dirty="0"/>
              <a:t> </a:t>
            </a:r>
            <a:r>
              <a:rPr lang="en-US" sz="1600" b="1" dirty="0"/>
              <a:t>AND</a:t>
            </a:r>
            <a:r>
              <a:rPr lang="en-US" sz="1600" b="1" spc="100" dirty="0"/>
              <a:t> </a:t>
            </a:r>
            <a:r>
              <a:rPr lang="en-US" sz="1600" b="1" dirty="0"/>
              <a:t>ANIMAL</a:t>
            </a:r>
            <a:r>
              <a:rPr lang="en-US" sz="1600" b="1" spc="100" dirty="0"/>
              <a:t> </a:t>
            </a:r>
            <a:r>
              <a:rPr lang="en-US" sz="1600" b="1" dirty="0"/>
              <a:t>STUDIES</a:t>
            </a:r>
          </a:p>
        </p:txBody>
      </p:sp>
      <p:sp>
        <p:nvSpPr>
          <p:cNvPr id="35" name="Subtitle 2"/>
          <p:cNvSpPr>
            <a:spLocks noGrp="1"/>
          </p:cNvSpPr>
          <p:nvPr>
            <p:ph type="subTitle" idx="1"/>
          </p:nvPr>
        </p:nvSpPr>
        <p:spPr>
          <a:xfrm>
            <a:off x="437132" y="3925001"/>
            <a:ext cx="1685102" cy="613684"/>
          </a:xfrm>
        </p:spPr>
        <p:txBody>
          <a:bodyPr/>
          <a:lstStyle/>
          <a:p>
            <a:r>
              <a:rPr lang="en-US" dirty="0"/>
              <a:t>Wrinkle reduction</a:t>
            </a:r>
            <a:endParaRPr lang="en-US" sz="1500" dirty="0"/>
          </a:p>
        </p:txBody>
      </p:sp>
      <p:sp>
        <p:nvSpPr>
          <p:cNvPr id="36" name="Subtitle 2"/>
          <p:cNvSpPr txBox="1">
            <a:spLocks/>
          </p:cNvSpPr>
          <p:nvPr/>
        </p:nvSpPr>
        <p:spPr>
          <a:xfrm>
            <a:off x="2591461" y="3926962"/>
            <a:ext cx="1507806" cy="61368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Protection from sun damage</a:t>
            </a:r>
          </a:p>
        </p:txBody>
      </p:sp>
      <p:sp>
        <p:nvSpPr>
          <p:cNvPr id="37" name="Subtitle 2"/>
          <p:cNvSpPr txBox="1">
            <a:spLocks/>
          </p:cNvSpPr>
          <p:nvPr/>
        </p:nvSpPr>
        <p:spPr>
          <a:xfrm>
            <a:off x="4497343" y="3925000"/>
            <a:ext cx="2205219" cy="86060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Reduction in premature signs of aging</a:t>
            </a:r>
          </a:p>
        </p:txBody>
      </p:sp>
      <p:sp>
        <p:nvSpPr>
          <p:cNvPr id="38" name="Subtitle 2"/>
          <p:cNvSpPr txBox="1">
            <a:spLocks/>
          </p:cNvSpPr>
          <p:nvPr/>
        </p:nvSpPr>
        <p:spPr>
          <a:xfrm>
            <a:off x="7014067" y="3925000"/>
            <a:ext cx="1260357" cy="113109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Treatment of allergic skin conditions</a:t>
            </a:r>
          </a:p>
        </p:txBody>
      </p:sp>
      <p:sp>
        <p:nvSpPr>
          <p:cNvPr id="23" name="Freeform 7"/>
          <p:cNvSpPr>
            <a:spLocks/>
          </p:cNvSpPr>
          <p:nvPr/>
        </p:nvSpPr>
        <p:spPr bwMode="auto">
          <a:xfrm flipH="1">
            <a:off x="1233645" y="3376055"/>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p:nvSpPr>
        <p:spPr bwMode="auto">
          <a:xfrm>
            <a:off x="1228884"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0084" y="-8521"/>
            <a:ext cx="5938011" cy="2423678"/>
          </a:xfrm>
          <a:prstGeom prst="rect">
            <a:avLst/>
          </a:prstGeom>
        </p:spPr>
      </p:pic>
    </p:spTree>
    <p:extLst>
      <p:ext uri="{BB962C8B-B14F-4D97-AF65-F5344CB8AC3E}">
        <p14:creationId xmlns:p14="http://schemas.microsoft.com/office/powerpoint/2010/main" val="355755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24825"/>
            <a:ext cx="6656368" cy="537967"/>
          </a:xfrm>
        </p:spPr>
        <p:txBody>
          <a:bodyPr>
            <a:noAutofit/>
          </a:bodyPr>
          <a:lstStyle/>
          <a:p>
            <a:r>
              <a:rPr lang="en-US" dirty="0"/>
              <a:t>OUR COMPANY</a:t>
            </a:r>
          </a:p>
        </p:txBody>
      </p:sp>
      <p:grpSp>
        <p:nvGrpSpPr>
          <p:cNvPr id="12" name="Group 4"/>
          <p:cNvGrpSpPr>
            <a:grpSpLocks noChangeAspect="1"/>
          </p:cNvGrpSpPr>
          <p:nvPr/>
        </p:nvGrpSpPr>
        <p:grpSpPr bwMode="auto">
          <a:xfrm>
            <a:off x="881063" y="2387601"/>
            <a:ext cx="6788150" cy="1166813"/>
            <a:chOff x="555" y="1504"/>
            <a:chExt cx="4276" cy="735"/>
          </a:xfrm>
        </p:grpSpPr>
        <p:sp>
          <p:nvSpPr>
            <p:cNvPr id="14" name="Freeform 5"/>
            <p:cNvSpPr>
              <a:spLocks/>
            </p:cNvSpPr>
            <p:nvPr/>
          </p:nvSpPr>
          <p:spPr bwMode="auto">
            <a:xfrm>
              <a:off x="555" y="1504"/>
              <a:ext cx="153" cy="406"/>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flipH="1">
              <a:off x="2152" y="1904"/>
              <a:ext cx="29" cy="303"/>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149" y="2175"/>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4799" y="1910"/>
              <a:ext cx="29" cy="301"/>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4766" y="2175"/>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55" y="1904"/>
              <a:ext cx="4252" cy="2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5446" y="714431"/>
            <a:ext cx="3366237" cy="953767"/>
          </a:xfrm>
          <a:prstGeom prst="rect">
            <a:avLst/>
          </a:prstGeom>
        </p:spPr>
      </p:pic>
      <p:sp>
        <p:nvSpPr>
          <p:cNvPr id="25" name="Subtitle 12"/>
          <p:cNvSpPr>
            <a:spLocks noGrp="1"/>
          </p:cNvSpPr>
          <p:nvPr>
            <p:ph type="subTitle" idx="1"/>
          </p:nvPr>
        </p:nvSpPr>
        <p:spPr>
          <a:xfrm>
            <a:off x="563206" y="3581929"/>
            <a:ext cx="1965296" cy="1262892"/>
          </a:xfrm>
        </p:spPr>
        <p:txBody>
          <a:bodyPr/>
          <a:lstStyle/>
          <a:p>
            <a:pPr>
              <a:lnSpc>
                <a:spcPct val="100000"/>
              </a:lnSpc>
            </a:pPr>
            <a:r>
              <a:rPr lang="en-US" sz="1500" dirty="0"/>
              <a:t>Focus is on unsurpassed quality at reasonable pricing</a:t>
            </a:r>
          </a:p>
        </p:txBody>
      </p:sp>
      <p:sp>
        <p:nvSpPr>
          <p:cNvPr id="26" name="Subtitle 12"/>
          <p:cNvSpPr txBox="1">
            <a:spLocks/>
          </p:cNvSpPr>
          <p:nvPr/>
        </p:nvSpPr>
        <p:spPr>
          <a:xfrm>
            <a:off x="2662518" y="3581836"/>
            <a:ext cx="1848492"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Biggest market is Japan (with the world’s toughest quality standards)</a:t>
            </a:r>
          </a:p>
        </p:txBody>
      </p:sp>
      <p:sp>
        <p:nvSpPr>
          <p:cNvPr id="27" name="Subtitle 12"/>
          <p:cNvSpPr txBox="1">
            <a:spLocks/>
          </p:cNvSpPr>
          <p:nvPr/>
        </p:nvSpPr>
        <p:spPr>
          <a:xfrm>
            <a:off x="6681789" y="3581835"/>
            <a:ext cx="2218372" cy="1824381"/>
          </a:xfrm>
          <a:prstGeom prst="rect">
            <a:avLst/>
          </a:prstGeom>
          <a:noFill/>
          <a:ln>
            <a:noFill/>
          </a:ln>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Algae Health Sciences (</a:t>
            </a:r>
            <a:r>
              <a:rPr lang="en-US" sz="1500" dirty="0" err="1"/>
              <a:t>AlgaeHealth</a:t>
            </a:r>
            <a:r>
              <a:rPr lang="en-US" sz="1500" dirty="0"/>
              <a:t>) is a subsidiary of BGG dedicated to the research, development and marketing of products from algae</a:t>
            </a:r>
          </a:p>
        </p:txBody>
      </p:sp>
      <p:sp>
        <p:nvSpPr>
          <p:cNvPr id="28" name="Subtitle 12"/>
          <p:cNvSpPr txBox="1">
            <a:spLocks/>
          </p:cNvSpPr>
          <p:nvPr/>
        </p:nvSpPr>
        <p:spPr>
          <a:xfrm>
            <a:off x="4776767" y="3606647"/>
            <a:ext cx="1779940" cy="106865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Supplying most of the world’s largest supplement companies</a:t>
            </a:r>
          </a:p>
        </p:txBody>
      </p:sp>
      <p:sp>
        <p:nvSpPr>
          <p:cNvPr id="29" name="Freeform 7"/>
          <p:cNvSpPr>
            <a:spLocks/>
          </p:cNvSpPr>
          <p:nvPr/>
        </p:nvSpPr>
        <p:spPr bwMode="auto">
          <a:xfrm flipH="1">
            <a:off x="5604079" y="3022600"/>
            <a:ext cx="45719" cy="481013"/>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8"/>
          <p:cNvSpPr>
            <a:spLocks/>
          </p:cNvSpPr>
          <p:nvPr/>
        </p:nvSpPr>
        <p:spPr bwMode="auto">
          <a:xfrm>
            <a:off x="5608108" y="3452814"/>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23667" b="23667"/>
          <a:stretch/>
        </p:blipFill>
        <p:spPr>
          <a:xfrm>
            <a:off x="293785" y="806747"/>
            <a:ext cx="2268923" cy="842236"/>
          </a:xfrm>
          <a:prstGeom prst="rect">
            <a:avLst/>
          </a:prstGeom>
        </p:spPr>
      </p:pic>
      <p:sp>
        <p:nvSpPr>
          <p:cNvPr id="21" name="Freeform 7"/>
          <p:cNvSpPr>
            <a:spLocks/>
          </p:cNvSpPr>
          <p:nvPr/>
        </p:nvSpPr>
        <p:spPr bwMode="auto">
          <a:xfrm flipH="1">
            <a:off x="1280729" y="3032126"/>
            <a:ext cx="45719" cy="475223"/>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p:nvSpPr>
        <p:spPr bwMode="auto">
          <a:xfrm>
            <a:off x="1283270" y="3453465"/>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09381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883772" y="2413338"/>
            <a:ext cx="437027" cy="606593"/>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p:nvSpPr>
        <p:spPr bwMode="auto">
          <a:xfrm>
            <a:off x="883773" y="3019931"/>
            <a:ext cx="4704227" cy="72893"/>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Subtitle 2"/>
          <p:cNvSpPr txBox="1">
            <a:spLocks/>
          </p:cNvSpPr>
          <p:nvPr/>
        </p:nvSpPr>
        <p:spPr>
          <a:xfrm>
            <a:off x="883773" y="3566151"/>
            <a:ext cx="2773782" cy="1565297"/>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spcAft>
                <a:spcPts val="200"/>
              </a:spcAft>
              <a:buSzPct val="80000"/>
            </a:pPr>
            <a:r>
              <a:rPr lang="en-US" sz="1500" dirty="0"/>
              <a:t>The highest concentration of Astaxanthin in animals is in salmon where it concentrates in their muscles</a:t>
            </a:r>
          </a:p>
        </p:txBody>
      </p:sp>
      <p:sp>
        <p:nvSpPr>
          <p:cNvPr id="10" name="Title 1"/>
          <p:cNvSpPr txBox="1">
            <a:spLocks/>
          </p:cNvSpPr>
          <p:nvPr/>
        </p:nvSpPr>
        <p:spPr>
          <a:xfrm>
            <a:off x="974038" y="2424863"/>
            <a:ext cx="7503212" cy="667961"/>
          </a:xfrm>
          <a:prstGeom prst="rect">
            <a:avLst/>
          </a:prstGeom>
          <a:ln>
            <a:noFill/>
          </a:ln>
        </p:spPr>
        <p:txBody>
          <a:bodyPr vert="horz" lIns="91440" tIns="45720" rIns="91440" bIns="45720" rtlCol="0" anchor="t">
            <a:normAutofit/>
          </a:bodyPr>
          <a:lstStyle>
            <a:lvl1pPr algn="l" defTabSz="457200" rtl="0" eaLnBrk="1" latinLnBrk="0" hangingPunct="1">
              <a:spcBef>
                <a:spcPct val="0"/>
              </a:spcBef>
              <a:buNone/>
              <a:defRPr sz="3000" b="1" i="0" kern="1200">
                <a:solidFill>
                  <a:schemeClr val="bg1"/>
                </a:solidFill>
                <a:latin typeface="Arial"/>
                <a:ea typeface="+mj-ea"/>
                <a:cs typeface="Arial"/>
              </a:defRPr>
            </a:lvl1pPr>
          </a:lstStyle>
          <a:p>
            <a:r>
              <a:rPr lang="en-US" dirty="0"/>
              <a:t>NATURE’S AQUATIC MARATHON</a:t>
            </a:r>
            <a:endParaRPr lang="de-DE" dirty="0"/>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050" y="-3489"/>
            <a:ext cx="9163050" cy="2425481"/>
          </a:xfrm>
          <a:prstGeom prst="rect">
            <a:avLst/>
          </a:prstGeom>
        </p:spPr>
      </p:pic>
      <p:sp>
        <p:nvSpPr>
          <p:cNvPr id="9" name="Freeform 7"/>
          <p:cNvSpPr>
            <a:spLocks/>
          </p:cNvSpPr>
          <p:nvPr/>
        </p:nvSpPr>
        <p:spPr bwMode="auto">
          <a:xfrm flipH="1">
            <a:off x="2138809" y="3036889"/>
            <a:ext cx="66340" cy="461963"/>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2155406" y="3444969"/>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p:nvSpPr>
        <p:spPr bwMode="auto">
          <a:xfrm flipH="1">
            <a:off x="5529501" y="3007231"/>
            <a:ext cx="58498" cy="478921"/>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p:nvSpPr>
        <p:spPr bwMode="auto">
          <a:xfrm>
            <a:off x="5540327" y="3444969"/>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Subtitle 2"/>
          <p:cNvSpPr txBox="1">
            <a:spLocks/>
          </p:cNvSpPr>
          <p:nvPr/>
        </p:nvSpPr>
        <p:spPr>
          <a:xfrm>
            <a:off x="4063955" y="3566151"/>
            <a:ext cx="3278954" cy="1565297"/>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spcAft>
                <a:spcPts val="200"/>
              </a:spcAft>
              <a:buSzPct val="80000"/>
            </a:pPr>
            <a:r>
              <a:rPr lang="en-US" sz="1500" dirty="0"/>
              <a:t>Astaxanthin gives salmon the strength and energy to perform nature’s greatest endurance feat—swimming up raging rivers for weeks</a:t>
            </a:r>
          </a:p>
        </p:txBody>
      </p:sp>
    </p:spTree>
    <p:extLst>
      <p:ext uri="{BB962C8B-B14F-4D97-AF65-F5344CB8AC3E}">
        <p14:creationId xmlns:p14="http://schemas.microsoft.com/office/powerpoint/2010/main" val="3832131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24973"/>
            <a:ext cx="5575659" cy="556352"/>
          </a:xfrm>
        </p:spPr>
        <p:txBody>
          <a:bodyPr>
            <a:normAutofit/>
          </a:bodyPr>
          <a:lstStyle/>
          <a:p>
            <a:r>
              <a:rPr lang="en-US" dirty="0"/>
              <a:t>THE ATHLETE’S DOZEN</a:t>
            </a:r>
          </a:p>
        </p:txBody>
      </p:sp>
      <p:sp>
        <p:nvSpPr>
          <p:cNvPr id="3" name="Subtitle 2"/>
          <p:cNvSpPr>
            <a:spLocks noGrp="1"/>
          </p:cNvSpPr>
          <p:nvPr>
            <p:ph type="subTitle" idx="1"/>
          </p:nvPr>
        </p:nvSpPr>
        <p:spPr>
          <a:xfrm>
            <a:off x="1023484" y="3460854"/>
            <a:ext cx="6901315" cy="1986103"/>
          </a:xfrm>
        </p:spPr>
        <p:txBody>
          <a:bodyPr numCol="2">
            <a:normAutofit/>
          </a:bodyPr>
          <a:lstStyle/>
          <a:p>
            <a:pPr marL="342900" indent="-342900">
              <a:spcAft>
                <a:spcPts val="200"/>
              </a:spcAft>
              <a:buSzPct val="100000"/>
              <a:buFont typeface="+mj-lt"/>
              <a:buAutoNum type="arabicParenR"/>
            </a:pPr>
            <a:r>
              <a:rPr lang="en-US" sz="1550" dirty="0"/>
              <a:t>Strength</a:t>
            </a:r>
          </a:p>
          <a:p>
            <a:pPr marL="342900" indent="-342900">
              <a:spcAft>
                <a:spcPts val="200"/>
              </a:spcAft>
              <a:buSzPct val="100000"/>
              <a:buFont typeface="+mj-lt"/>
              <a:buAutoNum type="arabicParenR"/>
            </a:pPr>
            <a:r>
              <a:rPr lang="en-US" sz="1550" dirty="0"/>
              <a:t>Endurance</a:t>
            </a:r>
          </a:p>
          <a:p>
            <a:pPr marL="342900" indent="-342900">
              <a:spcAft>
                <a:spcPts val="200"/>
              </a:spcAft>
              <a:buSzPct val="100000"/>
              <a:buFont typeface="+mj-lt"/>
              <a:buAutoNum type="arabicParenR"/>
            </a:pPr>
            <a:r>
              <a:rPr lang="en-US" sz="1550" dirty="0"/>
              <a:t>Recovery</a:t>
            </a:r>
          </a:p>
          <a:p>
            <a:pPr marL="342900" indent="-342900">
              <a:spcAft>
                <a:spcPts val="200"/>
              </a:spcAft>
              <a:buSzPct val="100000"/>
              <a:buFont typeface="+mj-lt"/>
              <a:buAutoNum type="arabicParenR"/>
            </a:pPr>
            <a:r>
              <a:rPr lang="en-US" sz="1550" dirty="0"/>
              <a:t>Performance</a:t>
            </a:r>
          </a:p>
          <a:p>
            <a:pPr marL="342900" indent="-342900">
              <a:spcAft>
                <a:spcPts val="200"/>
              </a:spcAft>
              <a:buSzPct val="100000"/>
              <a:buFont typeface="+mj-lt"/>
              <a:buAutoNum type="arabicParenR"/>
            </a:pPr>
            <a:r>
              <a:rPr lang="en-US" sz="1550" dirty="0"/>
              <a:t>Muscle Damage</a:t>
            </a:r>
          </a:p>
          <a:p>
            <a:pPr marL="342900" indent="-342900">
              <a:spcAft>
                <a:spcPts val="200"/>
              </a:spcAft>
              <a:buSzPct val="100000"/>
              <a:buFont typeface="+mj-lt"/>
              <a:buAutoNum type="arabicParenR"/>
            </a:pPr>
            <a:r>
              <a:rPr lang="en-US" sz="1550" dirty="0"/>
              <a:t>Heart Rate</a:t>
            </a:r>
          </a:p>
          <a:p>
            <a:pPr marL="400050" indent="-400050">
              <a:spcAft>
                <a:spcPts val="200"/>
              </a:spcAft>
              <a:buSzPct val="100000"/>
              <a:buFont typeface="+mj-lt"/>
              <a:buAutoNum type="arabicParenR"/>
            </a:pPr>
            <a:r>
              <a:rPr lang="en-US" sz="1550" dirty="0"/>
              <a:t>Mental Fatigue</a:t>
            </a:r>
          </a:p>
          <a:p>
            <a:pPr marL="400050" indent="-400050">
              <a:spcAft>
                <a:spcPts val="200"/>
              </a:spcAft>
              <a:buSzPct val="100000"/>
              <a:buFont typeface="+mj-lt"/>
              <a:buAutoNum type="arabicParenR"/>
            </a:pPr>
            <a:r>
              <a:rPr lang="en-US" sz="1550" dirty="0"/>
              <a:t>Physical Fatigue</a:t>
            </a:r>
          </a:p>
          <a:p>
            <a:pPr marL="400050" indent="-400050">
              <a:spcAft>
                <a:spcPts val="200"/>
              </a:spcAft>
              <a:buSzPct val="100000"/>
              <a:buFont typeface="+mj-lt"/>
              <a:buAutoNum type="arabicParenR"/>
            </a:pPr>
            <a:r>
              <a:rPr lang="en-US" sz="1550" dirty="0"/>
              <a:t>Energy Metabolism</a:t>
            </a:r>
          </a:p>
          <a:p>
            <a:pPr marL="400050" indent="-400050">
              <a:spcAft>
                <a:spcPts val="200"/>
              </a:spcAft>
              <a:buSzPct val="100000"/>
              <a:buFont typeface="+mj-lt"/>
              <a:buAutoNum type="arabicParenR"/>
            </a:pPr>
            <a:r>
              <a:rPr lang="en-US" sz="1550" dirty="0"/>
              <a:t>Lactic Acid Levels</a:t>
            </a:r>
          </a:p>
          <a:p>
            <a:pPr marL="400050" indent="-400050">
              <a:spcAft>
                <a:spcPts val="200"/>
              </a:spcAft>
              <a:buSzPct val="100000"/>
              <a:buFont typeface="+mj-lt"/>
              <a:buAutoNum type="arabicParenR"/>
            </a:pPr>
            <a:r>
              <a:rPr lang="en-US" sz="1550" dirty="0"/>
              <a:t>Joint &amp; Muscle Soreness</a:t>
            </a:r>
          </a:p>
          <a:p>
            <a:pPr marL="400050" indent="-400050">
              <a:spcAft>
                <a:spcPts val="200"/>
              </a:spcAft>
              <a:buSzPct val="100000"/>
              <a:buFont typeface="+mj-lt"/>
              <a:buAutoNum type="arabicParenR"/>
            </a:pPr>
            <a:r>
              <a:rPr lang="en-US" sz="1550" dirty="0"/>
              <a:t>Mood State</a:t>
            </a:r>
          </a:p>
        </p:txBody>
      </p:sp>
      <p:sp>
        <p:nvSpPr>
          <p:cNvPr id="12" name="Freeform 5"/>
          <p:cNvSpPr>
            <a:spLocks/>
          </p:cNvSpPr>
          <p:nvPr/>
        </p:nvSpPr>
        <p:spPr bwMode="auto">
          <a:xfrm>
            <a:off x="883773" y="2289171"/>
            <a:ext cx="139712" cy="3168654"/>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717"/>
            <a:ext cx="9144000" cy="2415633"/>
          </a:xfrm>
          <a:prstGeom prst="rect">
            <a:avLst/>
          </a:prstGeom>
        </p:spPr>
      </p:pic>
      <p:sp>
        <p:nvSpPr>
          <p:cNvPr id="7" name="Freeform 11"/>
          <p:cNvSpPr>
            <a:spLocks/>
          </p:cNvSpPr>
          <p:nvPr/>
        </p:nvSpPr>
        <p:spPr bwMode="auto">
          <a:xfrm>
            <a:off x="883773" y="3377501"/>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ubtitle 2"/>
          <p:cNvSpPr txBox="1">
            <a:spLocks/>
          </p:cNvSpPr>
          <p:nvPr/>
        </p:nvSpPr>
        <p:spPr>
          <a:xfrm>
            <a:off x="1005253" y="2925243"/>
            <a:ext cx="6856793" cy="36515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THE</a:t>
            </a:r>
            <a:r>
              <a:rPr lang="en-US" sz="1600" b="1" spc="100" dirty="0"/>
              <a:t> </a:t>
            </a:r>
            <a:r>
              <a:rPr lang="en-US" sz="1600" b="1" dirty="0"/>
              <a:t>12</a:t>
            </a:r>
            <a:r>
              <a:rPr lang="en-US" sz="1600" b="1" spc="100" dirty="0"/>
              <a:t> </a:t>
            </a:r>
            <a:r>
              <a:rPr lang="en-US" sz="1600" b="1" dirty="0"/>
              <a:t>CLINICALLY-VALIDATED</a:t>
            </a:r>
            <a:r>
              <a:rPr lang="en-US" sz="1600" b="1" spc="100" dirty="0"/>
              <a:t> </a:t>
            </a:r>
            <a:r>
              <a:rPr lang="en-US" sz="1600" b="1" dirty="0"/>
              <a:t>BENEFITS</a:t>
            </a:r>
            <a:r>
              <a:rPr lang="en-US" sz="1600" b="1" spc="100" dirty="0"/>
              <a:t> </a:t>
            </a:r>
            <a:r>
              <a:rPr lang="en-US" sz="1600" b="1" dirty="0"/>
              <a:t>FOR</a:t>
            </a:r>
            <a:r>
              <a:rPr lang="en-US" sz="1600" b="1" spc="100" dirty="0"/>
              <a:t> </a:t>
            </a:r>
            <a:r>
              <a:rPr lang="en-US" sz="1600" b="1" dirty="0"/>
              <a:t>ATHLETES</a:t>
            </a:r>
          </a:p>
        </p:txBody>
      </p:sp>
    </p:spTree>
    <p:extLst>
      <p:ext uri="{BB962C8B-B14F-4D97-AF65-F5344CB8AC3E}">
        <p14:creationId xmlns:p14="http://schemas.microsoft.com/office/powerpoint/2010/main" val="4178310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p:cNvGrpSpPr>
            <a:grpSpLocks noChangeAspect="1"/>
          </p:cNvGrpSpPr>
          <p:nvPr/>
        </p:nvGrpSpPr>
        <p:grpSpPr bwMode="auto">
          <a:xfrm>
            <a:off x="881063" y="2414589"/>
            <a:ext cx="7135813" cy="1479551"/>
            <a:chOff x="555" y="1521"/>
            <a:chExt cx="4495" cy="932"/>
          </a:xfrm>
        </p:grpSpPr>
        <p:sp>
          <p:nvSpPr>
            <p:cNvPr id="14" name="Freeform 5"/>
            <p:cNvSpPr>
              <a:spLocks/>
            </p:cNvSpPr>
            <p:nvPr/>
          </p:nvSpPr>
          <p:spPr bwMode="auto">
            <a:xfrm>
              <a:off x="555" y="1521"/>
              <a:ext cx="88" cy="623"/>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flipH="1">
              <a:off x="2077" y="2139"/>
              <a:ext cx="29" cy="294"/>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077"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5018" y="2133"/>
              <a:ext cx="32" cy="304"/>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4985" y="2389"/>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55" y="2139"/>
              <a:ext cx="4471" cy="70"/>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7"/>
          <p:cNvSpPr>
            <a:spLocks/>
          </p:cNvSpPr>
          <p:nvPr/>
        </p:nvSpPr>
        <p:spPr bwMode="auto">
          <a:xfrm flipH="1">
            <a:off x="5624355" y="3395663"/>
            <a:ext cx="45719" cy="473075"/>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8"/>
          <p:cNvSpPr>
            <a:spLocks/>
          </p:cNvSpPr>
          <p:nvPr/>
        </p:nvSpPr>
        <p:spPr bwMode="auto">
          <a:xfrm>
            <a:off x="5619592" y="3798889"/>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p:cNvSpPr>
          <p:nvPr/>
        </p:nvSpPr>
        <p:spPr bwMode="auto">
          <a:xfrm flipH="1">
            <a:off x="1058385" y="3395105"/>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p:cNvSpPr>
          <p:nvPr/>
        </p:nvSpPr>
        <p:spPr bwMode="auto">
          <a:xfrm>
            <a:off x="1053624"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Title 1"/>
          <p:cNvSpPr>
            <a:spLocks noGrp="1"/>
          </p:cNvSpPr>
          <p:nvPr>
            <p:ph type="title"/>
          </p:nvPr>
        </p:nvSpPr>
        <p:spPr>
          <a:xfrm>
            <a:off x="974038" y="2441445"/>
            <a:ext cx="7255561" cy="862948"/>
          </a:xfrm>
        </p:spPr>
        <p:txBody>
          <a:bodyPr>
            <a:noAutofit/>
          </a:bodyPr>
          <a:lstStyle/>
          <a:p>
            <a:pPr>
              <a:lnSpc>
                <a:spcPct val="90000"/>
              </a:lnSpc>
            </a:pPr>
            <a:r>
              <a:rPr lang="en-US" dirty="0"/>
              <a:t>STUDY SPONSORED BY GATORADE</a:t>
            </a:r>
            <a:r>
              <a:rPr lang="de-DE" sz="2800" baseline="40000" dirty="0"/>
              <a:t>®</a:t>
            </a:r>
            <a:br>
              <a:rPr lang="en-US" dirty="0"/>
            </a:br>
            <a:r>
              <a:rPr lang="en-US" dirty="0"/>
              <a:t>IN COMPETITIVE CYCLISTS</a:t>
            </a:r>
          </a:p>
        </p:txBody>
      </p:sp>
      <p:sp>
        <p:nvSpPr>
          <p:cNvPr id="50" name="Subtitle 2"/>
          <p:cNvSpPr>
            <a:spLocks noGrp="1"/>
          </p:cNvSpPr>
          <p:nvPr>
            <p:ph type="subTitle" idx="1"/>
          </p:nvPr>
        </p:nvSpPr>
        <p:spPr>
          <a:xfrm>
            <a:off x="334086" y="3944051"/>
            <a:ext cx="1731634" cy="1095234"/>
          </a:xfrm>
        </p:spPr>
        <p:txBody>
          <a:bodyPr>
            <a:normAutofit/>
          </a:bodyPr>
          <a:lstStyle/>
          <a:p>
            <a:r>
              <a:rPr lang="en-US" dirty="0"/>
              <a:t>4mg per day over four weeks</a:t>
            </a:r>
          </a:p>
        </p:txBody>
      </p:sp>
      <p:sp>
        <p:nvSpPr>
          <p:cNvPr id="51" name="Subtitle 2"/>
          <p:cNvSpPr txBox="1">
            <a:spLocks/>
          </p:cNvSpPr>
          <p:nvPr/>
        </p:nvSpPr>
        <p:spPr>
          <a:xfrm>
            <a:off x="4865145" y="3944051"/>
            <a:ext cx="1712094" cy="86060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Made the cyclists 5% faster</a:t>
            </a:r>
          </a:p>
        </p:txBody>
      </p:sp>
      <p:sp>
        <p:nvSpPr>
          <p:cNvPr id="52" name="Subtitle 2"/>
          <p:cNvSpPr txBox="1">
            <a:spLocks/>
          </p:cNvSpPr>
          <p:nvPr/>
        </p:nvSpPr>
        <p:spPr>
          <a:xfrm>
            <a:off x="2590090" y="3944051"/>
            <a:ext cx="1652252" cy="61368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 20 km time trial</a:t>
            </a:r>
          </a:p>
        </p:txBody>
      </p:sp>
      <p:sp>
        <p:nvSpPr>
          <p:cNvPr id="53" name="Subtitle 2"/>
          <p:cNvSpPr txBox="1">
            <a:spLocks/>
          </p:cNvSpPr>
          <p:nvPr/>
        </p:nvSpPr>
        <p:spPr>
          <a:xfrm>
            <a:off x="7190517" y="3944051"/>
            <a:ext cx="1658208" cy="86677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Increased power output by 15%</a:t>
            </a:r>
          </a:p>
        </p:txBody>
      </p:sp>
      <p:graphicFrame>
        <p:nvGraphicFramePr>
          <p:cNvPr id="21" name="Chart 20"/>
          <p:cNvGraphicFramePr>
            <a:graphicFrameLocks/>
          </p:cNvGraphicFramePr>
          <p:nvPr>
            <p:extLst>
              <p:ext uri="{D42A27DB-BD31-4B8C-83A1-F6EECF244321}">
                <p14:modId xmlns:p14="http://schemas.microsoft.com/office/powerpoint/2010/main" val="1432435026"/>
              </p:ext>
            </p:extLst>
          </p:nvPr>
        </p:nvGraphicFramePr>
        <p:xfrm>
          <a:off x="67386" y="139701"/>
          <a:ext cx="4606214"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p:cNvGraphicFramePr>
            <a:graphicFrameLocks/>
          </p:cNvGraphicFramePr>
          <p:nvPr>
            <p:extLst>
              <p:ext uri="{D42A27DB-BD31-4B8C-83A1-F6EECF244321}">
                <p14:modId xmlns:p14="http://schemas.microsoft.com/office/powerpoint/2010/main" val="3528331868"/>
              </p:ext>
            </p:extLst>
          </p:nvPr>
        </p:nvGraphicFramePr>
        <p:xfrm>
          <a:off x="4610100" y="147641"/>
          <a:ext cx="4643438" cy="2134394"/>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Straight Connector 22"/>
          <p:cNvCxnSpPr/>
          <p:nvPr/>
        </p:nvCxnSpPr>
        <p:spPr>
          <a:xfrm>
            <a:off x="4546600" y="2541"/>
            <a:ext cx="0" cy="2413337"/>
          </a:xfrm>
          <a:prstGeom prst="line">
            <a:avLst/>
          </a:prstGeom>
          <a:ln w="15875">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06690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2"/>
          <p:cNvSpPr txBox="1">
            <a:spLocks/>
          </p:cNvSpPr>
          <p:nvPr/>
        </p:nvSpPr>
        <p:spPr>
          <a:xfrm>
            <a:off x="2211481" y="3551563"/>
            <a:ext cx="1342840"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Prevents lipid peroxidation</a:t>
            </a:r>
          </a:p>
        </p:txBody>
      </p:sp>
      <p:sp>
        <p:nvSpPr>
          <p:cNvPr id="5" name="Subtitle 12"/>
          <p:cNvSpPr txBox="1">
            <a:spLocks/>
          </p:cNvSpPr>
          <p:nvPr/>
        </p:nvSpPr>
        <p:spPr>
          <a:xfrm>
            <a:off x="7198414" y="3551563"/>
            <a:ext cx="1887748" cy="1840009"/>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Improves blood flow</a:t>
            </a:r>
          </a:p>
        </p:txBody>
      </p:sp>
      <p:grpSp>
        <p:nvGrpSpPr>
          <p:cNvPr id="12" name="Group 4"/>
          <p:cNvGrpSpPr>
            <a:grpSpLocks noChangeAspect="1"/>
          </p:cNvGrpSpPr>
          <p:nvPr/>
        </p:nvGrpSpPr>
        <p:grpSpPr bwMode="auto">
          <a:xfrm>
            <a:off x="881063" y="2047407"/>
            <a:ext cx="7323138" cy="1498601"/>
            <a:chOff x="555" y="1509"/>
            <a:chExt cx="4613" cy="944"/>
          </a:xfrm>
        </p:grpSpPr>
        <p:sp>
          <p:nvSpPr>
            <p:cNvPr id="14" name="Freeform 5"/>
            <p:cNvSpPr>
              <a:spLocks/>
            </p:cNvSpPr>
            <p:nvPr/>
          </p:nvSpPr>
          <p:spPr bwMode="auto">
            <a:xfrm>
              <a:off x="555" y="1509"/>
              <a:ext cx="131" cy="629"/>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flipH="1">
              <a:off x="1787" y="2133"/>
              <a:ext cx="29" cy="288"/>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1784"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p:cNvSpPr>
            <p:nvPr/>
          </p:nvSpPr>
          <p:spPr bwMode="auto">
            <a:xfrm>
              <a:off x="5134" y="2125"/>
              <a:ext cx="32" cy="3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5104" y="2391"/>
              <a:ext cx="64" cy="62"/>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1" name="Subtitle 12"/>
          <p:cNvSpPr txBox="1">
            <a:spLocks/>
          </p:cNvSpPr>
          <p:nvPr/>
        </p:nvSpPr>
        <p:spPr>
          <a:xfrm>
            <a:off x="613723" y="3551563"/>
            <a:ext cx="1519715"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Improves blood lipid levels</a:t>
            </a:r>
          </a:p>
        </p:txBody>
      </p:sp>
      <p:sp>
        <p:nvSpPr>
          <p:cNvPr id="22" name="Freeform 7"/>
          <p:cNvSpPr>
            <a:spLocks/>
          </p:cNvSpPr>
          <p:nvPr/>
        </p:nvSpPr>
        <p:spPr bwMode="auto">
          <a:xfrm flipH="1">
            <a:off x="1327543" y="3024748"/>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p:nvSpPr>
        <p:spPr bwMode="auto">
          <a:xfrm>
            <a:off x="1322782" y="3447115"/>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1"/>
          <p:cNvSpPr>
            <a:spLocks/>
          </p:cNvSpPr>
          <p:nvPr/>
        </p:nvSpPr>
        <p:spPr bwMode="auto">
          <a:xfrm>
            <a:off x="881063" y="3024227"/>
            <a:ext cx="7288899" cy="165744"/>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Subtitle 12"/>
          <p:cNvSpPr txBox="1">
            <a:spLocks/>
          </p:cNvSpPr>
          <p:nvPr/>
        </p:nvSpPr>
        <p:spPr>
          <a:xfrm>
            <a:off x="3584207" y="3551563"/>
            <a:ext cx="2114278" cy="1540307"/>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Decreases systolic and diastolic blood pressure by 5% to 7%</a:t>
            </a:r>
          </a:p>
        </p:txBody>
      </p:sp>
      <p:sp>
        <p:nvSpPr>
          <p:cNvPr id="26" name="Freeform 7"/>
          <p:cNvSpPr>
            <a:spLocks/>
          </p:cNvSpPr>
          <p:nvPr/>
        </p:nvSpPr>
        <p:spPr bwMode="auto">
          <a:xfrm flipH="1">
            <a:off x="4553581" y="3024227"/>
            <a:ext cx="46038" cy="4572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p:cNvSpPr>
          <p:nvPr/>
        </p:nvSpPr>
        <p:spPr bwMode="auto">
          <a:xfrm>
            <a:off x="4556439" y="3427452"/>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6702562" y="1508715"/>
            <a:ext cx="2441438" cy="523220"/>
          </a:xfrm>
          <a:prstGeom prst="rect">
            <a:avLst/>
          </a:prstGeom>
          <a:solidFill>
            <a:schemeClr val="tx1">
              <a:alpha val="60000"/>
            </a:schemeClr>
          </a:solidFill>
        </p:spPr>
        <p:txBody>
          <a:bodyPr wrap="square" rtlCol="0">
            <a:spAutoFit/>
          </a:bodyPr>
          <a:lstStyle/>
          <a:p>
            <a:r>
              <a:rPr lang="en-US" sz="1400" b="1" i="1" dirty="0">
                <a:solidFill>
                  <a:srgbClr val="FFFFFF"/>
                </a:solidFill>
              </a:rPr>
              <a:t>Delay in Oxidation </a:t>
            </a:r>
            <a:br>
              <a:rPr lang="en-US" sz="1400" b="1" i="1" dirty="0">
                <a:solidFill>
                  <a:srgbClr val="FFFFFF"/>
                </a:solidFill>
              </a:rPr>
            </a:br>
            <a:r>
              <a:rPr lang="en-US" sz="1400" b="1" i="1" dirty="0">
                <a:solidFill>
                  <a:srgbClr val="FFFFFF"/>
                </a:solidFill>
              </a:rPr>
              <a:t>of LDL Cholesterol</a:t>
            </a:r>
          </a:p>
        </p:txBody>
      </p:sp>
      <p:graphicFrame>
        <p:nvGraphicFramePr>
          <p:cNvPr id="28" name="Chart 27"/>
          <p:cNvGraphicFramePr>
            <a:graphicFrameLocks/>
          </p:cNvGraphicFramePr>
          <p:nvPr>
            <p:extLst>
              <p:ext uri="{D42A27DB-BD31-4B8C-83A1-F6EECF244321}">
                <p14:modId xmlns:p14="http://schemas.microsoft.com/office/powerpoint/2010/main" val="2684548658"/>
              </p:ext>
            </p:extLst>
          </p:nvPr>
        </p:nvGraphicFramePr>
        <p:xfrm>
          <a:off x="151660" y="0"/>
          <a:ext cx="6320368" cy="2275654"/>
        </p:xfrm>
        <a:graphic>
          <a:graphicData uri="http://schemas.openxmlformats.org/drawingml/2006/chart">
            <c:chart xmlns:c="http://schemas.openxmlformats.org/drawingml/2006/chart" xmlns:r="http://schemas.openxmlformats.org/officeDocument/2006/relationships" r:id="rId2"/>
          </a:graphicData>
        </a:graphic>
      </p:graphicFrame>
      <p:sp>
        <p:nvSpPr>
          <p:cNvPr id="30" name="Title 1"/>
          <p:cNvSpPr>
            <a:spLocks noGrp="1"/>
          </p:cNvSpPr>
          <p:nvPr>
            <p:ph type="title"/>
          </p:nvPr>
        </p:nvSpPr>
        <p:spPr>
          <a:xfrm>
            <a:off x="974038" y="2446158"/>
            <a:ext cx="6656368" cy="806873"/>
          </a:xfrm>
        </p:spPr>
        <p:txBody>
          <a:bodyPr>
            <a:normAutofit/>
          </a:bodyPr>
          <a:lstStyle/>
          <a:p>
            <a:r>
              <a:rPr lang="en-US" dirty="0"/>
              <a:t>CARDIOVASCULAR HEALTH</a:t>
            </a:r>
          </a:p>
        </p:txBody>
      </p:sp>
      <p:sp>
        <p:nvSpPr>
          <p:cNvPr id="29" name="Subtitle 12">
            <a:extLst>
              <a:ext uri="{FF2B5EF4-FFF2-40B4-BE49-F238E27FC236}">
                <a16:creationId xmlns:a16="http://schemas.microsoft.com/office/drawing/2014/main" id="{C0B81BD2-4FC5-4A51-AC94-1516F5714522}"/>
              </a:ext>
            </a:extLst>
          </p:cNvPr>
          <p:cNvSpPr txBox="1">
            <a:spLocks/>
          </p:cNvSpPr>
          <p:nvPr/>
        </p:nvSpPr>
        <p:spPr>
          <a:xfrm>
            <a:off x="5698485" y="3551563"/>
            <a:ext cx="1519715" cy="1540307"/>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Reduces heart rate by 10% during exercise</a:t>
            </a:r>
          </a:p>
        </p:txBody>
      </p:sp>
      <p:sp>
        <p:nvSpPr>
          <p:cNvPr id="31" name="Freeform 7">
            <a:extLst>
              <a:ext uri="{FF2B5EF4-FFF2-40B4-BE49-F238E27FC236}">
                <a16:creationId xmlns:a16="http://schemas.microsoft.com/office/drawing/2014/main" id="{384796E0-246A-4198-8BF9-2CD795217EE3}"/>
              </a:ext>
            </a:extLst>
          </p:cNvPr>
          <p:cNvSpPr>
            <a:spLocks/>
          </p:cNvSpPr>
          <p:nvPr/>
        </p:nvSpPr>
        <p:spPr bwMode="auto">
          <a:xfrm flipH="1">
            <a:off x="6361935" y="3013675"/>
            <a:ext cx="46038" cy="4572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0021727C-2780-4DC0-BB31-26F04DEB9061}"/>
              </a:ext>
            </a:extLst>
          </p:cNvPr>
          <p:cNvSpPr>
            <a:spLocks/>
          </p:cNvSpPr>
          <p:nvPr/>
        </p:nvSpPr>
        <p:spPr bwMode="auto">
          <a:xfrm>
            <a:off x="6364793" y="3416900"/>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00205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46158"/>
            <a:ext cx="6656368" cy="806873"/>
          </a:xfrm>
        </p:spPr>
        <p:txBody>
          <a:bodyPr>
            <a:normAutofit/>
          </a:bodyPr>
          <a:lstStyle/>
          <a:p>
            <a:r>
              <a:rPr lang="en-US" dirty="0"/>
              <a:t>CARDIOVASCULAR HEALTH</a:t>
            </a:r>
          </a:p>
        </p:txBody>
      </p:sp>
      <p:sp>
        <p:nvSpPr>
          <p:cNvPr id="3" name="Subtitle 12"/>
          <p:cNvSpPr>
            <a:spLocks noGrp="1"/>
          </p:cNvSpPr>
          <p:nvPr>
            <p:ph type="subTitle" idx="1"/>
          </p:nvPr>
        </p:nvSpPr>
        <p:spPr>
          <a:xfrm>
            <a:off x="605921" y="3582102"/>
            <a:ext cx="2081900" cy="1631708"/>
          </a:xfrm>
        </p:spPr>
        <p:txBody>
          <a:bodyPr>
            <a:normAutofit/>
          </a:bodyPr>
          <a:lstStyle/>
          <a:p>
            <a:r>
              <a:rPr lang="en-US" dirty="0"/>
              <a:t>Anti-Inflammatory drug </a:t>
            </a:r>
            <a:r>
              <a:rPr lang="en-US" dirty="0" err="1"/>
              <a:t>Vioxx</a:t>
            </a:r>
            <a:r>
              <a:rPr lang="de-DE" baseline="40000" dirty="0"/>
              <a:t>®</a:t>
            </a:r>
            <a:r>
              <a:rPr lang="de-DE" sz="1600" baseline="40000" dirty="0"/>
              <a:t> </a:t>
            </a:r>
            <a:r>
              <a:rPr lang="en-US" dirty="0"/>
              <a:t>was taken off the market after causing many deaths from heart disease</a:t>
            </a:r>
          </a:p>
        </p:txBody>
      </p:sp>
      <p:sp>
        <p:nvSpPr>
          <p:cNvPr id="4" name="Subtitle 12"/>
          <p:cNvSpPr txBox="1">
            <a:spLocks/>
          </p:cNvSpPr>
          <p:nvPr/>
        </p:nvSpPr>
        <p:spPr>
          <a:xfrm>
            <a:off x="2977067" y="3582102"/>
            <a:ext cx="2240726"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Harvard Medical School study showed that Astaxanthin completely negates the pro-oxidant effects of </a:t>
            </a:r>
            <a:r>
              <a:rPr lang="en-US" sz="1500" dirty="0" err="1"/>
              <a:t>Vioxx</a:t>
            </a:r>
            <a:r>
              <a:rPr lang="de-DE" sz="1600" baseline="40000" dirty="0"/>
              <a:t>®</a:t>
            </a:r>
            <a:endParaRPr lang="en-US" sz="1500" dirty="0"/>
          </a:p>
        </p:txBody>
      </p:sp>
      <p:sp>
        <p:nvSpPr>
          <p:cNvPr id="5" name="Subtitle 12"/>
          <p:cNvSpPr txBox="1">
            <a:spLocks/>
          </p:cNvSpPr>
          <p:nvPr/>
        </p:nvSpPr>
        <p:spPr>
          <a:xfrm>
            <a:off x="5507039" y="3582102"/>
            <a:ext cx="2865436" cy="1840009"/>
          </a:xfrm>
          <a:prstGeom prst="rect">
            <a:avLst/>
          </a:prstGeom>
          <a:noFill/>
          <a:ln>
            <a:noFill/>
          </a:ln>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If Merck had added a little Astaxanthin to their </a:t>
            </a:r>
            <a:r>
              <a:rPr lang="en-US" sz="1500" dirty="0" err="1"/>
              <a:t>Vioxx</a:t>
            </a:r>
            <a:r>
              <a:rPr lang="de-DE" sz="1600" baseline="40000" dirty="0"/>
              <a:t>®</a:t>
            </a:r>
            <a:r>
              <a:rPr lang="en-US" sz="1500" dirty="0"/>
              <a:t>, they would have saved $5 billion in lawsuit settlement fees (and more importantly, they would have prevented many deaths)</a:t>
            </a:r>
          </a:p>
        </p:txBody>
      </p:sp>
      <p:pic>
        <p:nvPicPr>
          <p:cNvPr id="8" name="Picture 2" descr="http://www.riversidevillagepharmacy.com/wp-content/uploads/2013/07/284523-merck-vioxx-payouts.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13099"/>
            <a:ext cx="9144001" cy="2438401"/>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7"/>
          <p:cNvSpPr>
            <a:spLocks/>
          </p:cNvSpPr>
          <p:nvPr/>
        </p:nvSpPr>
        <p:spPr bwMode="auto">
          <a:xfrm flipH="1">
            <a:off x="1523207" y="3041651"/>
            <a:ext cx="46038" cy="469744"/>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518445" y="3460596"/>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4"/>
          <p:cNvGrpSpPr>
            <a:grpSpLocks noChangeAspect="1"/>
          </p:cNvGrpSpPr>
          <p:nvPr/>
        </p:nvGrpSpPr>
        <p:grpSpPr bwMode="auto">
          <a:xfrm>
            <a:off x="881063" y="2424114"/>
            <a:ext cx="5902326" cy="1135063"/>
            <a:chOff x="555" y="1527"/>
            <a:chExt cx="3718" cy="715"/>
          </a:xfrm>
        </p:grpSpPr>
        <p:sp>
          <p:nvSpPr>
            <p:cNvPr id="11" name="Freeform 5"/>
            <p:cNvSpPr>
              <a:spLocks/>
            </p:cNvSpPr>
            <p:nvPr/>
          </p:nvSpPr>
          <p:spPr bwMode="auto">
            <a:xfrm>
              <a:off x="555" y="1527"/>
              <a:ext cx="59" cy="386"/>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2512" y="1905"/>
              <a:ext cx="29" cy="305"/>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2481" y="2173"/>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4241" y="1905"/>
              <a:ext cx="29" cy="29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a:off x="4208" y="2178"/>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p:cNvSpPr>
            <p:nvPr/>
          </p:nvSpPr>
          <p:spPr bwMode="auto">
            <a:xfrm>
              <a:off x="555" y="1913"/>
              <a:ext cx="3684" cy="0"/>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16913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24973"/>
            <a:ext cx="5575659" cy="556352"/>
          </a:xfrm>
        </p:spPr>
        <p:txBody>
          <a:bodyPr>
            <a:normAutofit/>
          </a:bodyPr>
          <a:lstStyle/>
          <a:p>
            <a:r>
              <a:rPr lang="en-US" dirty="0"/>
              <a:t>IMMUNE MODULATION</a:t>
            </a:r>
          </a:p>
        </p:txBody>
      </p:sp>
      <p:sp>
        <p:nvSpPr>
          <p:cNvPr id="3" name="Subtitle 2"/>
          <p:cNvSpPr>
            <a:spLocks noGrp="1"/>
          </p:cNvSpPr>
          <p:nvPr>
            <p:ph type="subTitle" idx="1"/>
          </p:nvPr>
        </p:nvSpPr>
        <p:spPr>
          <a:xfrm>
            <a:off x="809928" y="3481595"/>
            <a:ext cx="7562547" cy="2206038"/>
          </a:xfrm>
        </p:spPr>
        <p:txBody>
          <a:bodyPr>
            <a:normAutofit/>
          </a:bodyPr>
          <a:lstStyle/>
          <a:p>
            <a:pPr marL="342900" indent="-342900">
              <a:spcAft>
                <a:spcPts val="200"/>
              </a:spcAft>
              <a:buSzPct val="80000"/>
              <a:buBlip>
                <a:blip r:embed="rId2"/>
              </a:buBlip>
            </a:pPr>
            <a:r>
              <a:rPr lang="en-US" dirty="0"/>
              <a:t>In-vitro, rodent, cat, dog and human clinical studies</a:t>
            </a:r>
          </a:p>
          <a:p>
            <a:pPr marL="342900" indent="-342900">
              <a:spcAft>
                <a:spcPts val="200"/>
              </a:spcAft>
              <a:buSzPct val="80000"/>
              <a:buBlip>
                <a:blip r:embed="rId2"/>
              </a:buBlip>
            </a:pPr>
            <a:r>
              <a:rPr lang="en-US" dirty="0"/>
              <a:t>Human study:  0mg, 2mg and 8mg per day over eight weeks</a:t>
            </a:r>
          </a:p>
          <a:p>
            <a:pPr marL="514350" indent="-171450">
              <a:spcBef>
                <a:spcPts val="200"/>
              </a:spcBef>
              <a:spcAft>
                <a:spcPts val="200"/>
              </a:spcAft>
              <a:buSzPct val="80000"/>
              <a:buFont typeface="Arial" panose="020B0604020202020204" pitchFamily="34" charset="0"/>
              <a:buChar char="•"/>
            </a:pPr>
            <a:r>
              <a:rPr lang="en-US" sz="1400" dirty="0"/>
              <a:t>Improvement in several immune markers</a:t>
            </a:r>
          </a:p>
          <a:p>
            <a:pPr marL="514350" indent="-171450">
              <a:spcBef>
                <a:spcPts val="200"/>
              </a:spcBef>
              <a:spcAft>
                <a:spcPts val="200"/>
              </a:spcAft>
              <a:buSzPct val="80000"/>
              <a:buFont typeface="Arial" panose="020B0604020202020204" pitchFamily="34" charset="0"/>
              <a:buChar char="•"/>
            </a:pPr>
            <a:r>
              <a:rPr lang="en-US" sz="1400" dirty="0"/>
              <a:t>Decrease in DNA damage by 40%</a:t>
            </a:r>
          </a:p>
          <a:p>
            <a:pPr marL="514350" indent="-171450">
              <a:spcBef>
                <a:spcPts val="200"/>
              </a:spcBef>
              <a:spcAft>
                <a:spcPts val="200"/>
              </a:spcAft>
              <a:buSzPct val="80000"/>
              <a:buFont typeface="Arial" panose="020B0604020202020204" pitchFamily="34" charset="0"/>
              <a:buChar char="•"/>
            </a:pPr>
            <a:r>
              <a:rPr lang="en-US" sz="1400" dirty="0"/>
              <a:t>Reduction in CRP levels and oxidative stress</a:t>
            </a:r>
          </a:p>
          <a:p>
            <a:pPr marL="514350" indent="-171450">
              <a:spcBef>
                <a:spcPts val="200"/>
              </a:spcBef>
              <a:spcAft>
                <a:spcPts val="200"/>
              </a:spcAft>
              <a:buSzPct val="80000"/>
              <a:buFont typeface="Arial" panose="020B0604020202020204" pitchFamily="34" charset="0"/>
              <a:buChar char="•"/>
            </a:pPr>
            <a:r>
              <a:rPr lang="en-US" sz="1400" dirty="0"/>
              <a:t>“Astaxanthin is a strong immune system stimulator”</a:t>
            </a:r>
          </a:p>
          <a:p>
            <a:pPr marL="514350" indent="-171450">
              <a:spcAft>
                <a:spcPts val="200"/>
              </a:spcAft>
              <a:buSzPct val="80000"/>
              <a:buFont typeface="Arial" panose="020B0604020202020204" pitchFamily="34" charset="0"/>
              <a:buChar char="•"/>
            </a:pPr>
            <a:endParaRPr lang="en-US" dirty="0"/>
          </a:p>
          <a:p>
            <a:pPr>
              <a:spcAft>
                <a:spcPts val="200"/>
              </a:spcAft>
              <a:buSzPct val="80000"/>
            </a:pPr>
            <a:endParaRPr lang="en-US" sz="1600" dirty="0"/>
          </a:p>
        </p:txBody>
      </p:sp>
      <p:sp>
        <p:nvSpPr>
          <p:cNvPr id="12" name="Freeform 5"/>
          <p:cNvSpPr>
            <a:spLocks/>
          </p:cNvSpPr>
          <p:nvPr/>
        </p:nvSpPr>
        <p:spPr bwMode="auto">
          <a:xfrm>
            <a:off x="883773" y="2289171"/>
            <a:ext cx="139712" cy="2947847"/>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11"/>
          <p:cNvSpPr>
            <a:spLocks/>
          </p:cNvSpPr>
          <p:nvPr/>
        </p:nvSpPr>
        <p:spPr bwMode="auto">
          <a:xfrm>
            <a:off x="883773" y="3377501"/>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Subtitle 2"/>
          <p:cNvSpPr txBox="1">
            <a:spLocks/>
          </p:cNvSpPr>
          <p:nvPr/>
        </p:nvSpPr>
        <p:spPr>
          <a:xfrm>
            <a:off x="1005253" y="2925243"/>
            <a:ext cx="6986221" cy="36515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LANDMARK</a:t>
            </a:r>
            <a:r>
              <a:rPr lang="en-US" sz="1600" b="1" spc="100" dirty="0"/>
              <a:t> </a:t>
            </a:r>
            <a:r>
              <a:rPr lang="en-US" sz="1600" b="1" dirty="0"/>
              <a:t>WASHINGTON</a:t>
            </a:r>
            <a:r>
              <a:rPr lang="en-US" sz="1600" b="1" spc="100" dirty="0"/>
              <a:t> </a:t>
            </a:r>
            <a:r>
              <a:rPr lang="en-US" sz="1600" b="1" dirty="0"/>
              <a:t>STATE</a:t>
            </a:r>
            <a:r>
              <a:rPr lang="en-US" sz="1600" b="1" spc="100" dirty="0"/>
              <a:t> </a:t>
            </a:r>
            <a:r>
              <a:rPr lang="en-US" sz="1600" b="1" dirty="0"/>
              <a:t>UNIVERSITY</a:t>
            </a:r>
            <a:r>
              <a:rPr lang="en-US" sz="1600" b="1" spc="100" dirty="0"/>
              <a:t> </a:t>
            </a:r>
            <a:r>
              <a:rPr lang="en-US" sz="1600" b="1" dirty="0"/>
              <a:t>SERIES</a:t>
            </a:r>
            <a:r>
              <a:rPr lang="en-US" sz="1600" b="1" spc="100" dirty="0"/>
              <a:t> </a:t>
            </a:r>
            <a:r>
              <a:rPr lang="en-US" sz="1600" b="1" dirty="0"/>
              <a:t>OF</a:t>
            </a:r>
            <a:r>
              <a:rPr lang="en-US" sz="1600" b="1" spc="100" dirty="0"/>
              <a:t> </a:t>
            </a:r>
            <a:r>
              <a:rPr lang="en-US" sz="1600" b="1" dirty="0"/>
              <a:t>STUDIES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89031" y="-6446"/>
            <a:ext cx="1658265" cy="2425943"/>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24525" y="-3065"/>
            <a:ext cx="1764505" cy="2428737"/>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43117" y="-1069"/>
            <a:ext cx="1933557" cy="2420091"/>
          </a:xfrm>
          <a:prstGeom prst="rect">
            <a:avLst/>
          </a:prstGeom>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a:off x="3576821" y="277265"/>
            <a:ext cx="2433273" cy="1862135"/>
          </a:xfrm>
          <a:prstGeom prst="rect">
            <a:avLst/>
          </a:prstGeom>
        </p:spPr>
      </p:pic>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 y="1174"/>
            <a:ext cx="1943118" cy="2416232"/>
          </a:xfrm>
          <a:prstGeom prst="rect">
            <a:avLst/>
          </a:prstGeom>
        </p:spPr>
      </p:pic>
    </p:spTree>
    <p:extLst>
      <p:ext uri="{BB962C8B-B14F-4D97-AF65-F5344CB8AC3E}">
        <p14:creationId xmlns:p14="http://schemas.microsoft.com/office/powerpoint/2010/main" val="24836982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45425"/>
            <a:ext cx="6656368" cy="806873"/>
          </a:xfrm>
        </p:spPr>
        <p:txBody>
          <a:bodyPr>
            <a:normAutofit/>
          </a:bodyPr>
          <a:lstStyle/>
          <a:p>
            <a:r>
              <a:rPr lang="en-US" dirty="0"/>
              <a:t>MALE FERTILITY</a:t>
            </a:r>
          </a:p>
        </p:txBody>
      </p:sp>
      <p:sp>
        <p:nvSpPr>
          <p:cNvPr id="7" name="Freeform 7"/>
          <p:cNvSpPr>
            <a:spLocks/>
          </p:cNvSpPr>
          <p:nvPr/>
        </p:nvSpPr>
        <p:spPr bwMode="auto">
          <a:xfrm flipH="1">
            <a:off x="1440739" y="3036889"/>
            <a:ext cx="46038" cy="461963"/>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435977" y="3448053"/>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Subtitle 12"/>
          <p:cNvSpPr>
            <a:spLocks noGrp="1"/>
          </p:cNvSpPr>
          <p:nvPr>
            <p:ph type="subTitle" idx="1"/>
          </p:nvPr>
        </p:nvSpPr>
        <p:spPr>
          <a:xfrm>
            <a:off x="593889" y="3559177"/>
            <a:ext cx="1879273" cy="1262892"/>
          </a:xfrm>
        </p:spPr>
        <p:txBody>
          <a:bodyPr>
            <a:normAutofit/>
          </a:bodyPr>
          <a:lstStyle/>
          <a:p>
            <a:pPr>
              <a:lnSpc>
                <a:spcPct val="100000"/>
              </a:lnSpc>
            </a:pPr>
            <a:r>
              <a:rPr lang="en-US" dirty="0"/>
              <a:t>Clinical trial done at 16mg per day over three months</a:t>
            </a:r>
          </a:p>
        </p:txBody>
      </p:sp>
      <p:sp>
        <p:nvSpPr>
          <p:cNvPr id="19" name="Subtitle 12"/>
          <p:cNvSpPr txBox="1">
            <a:spLocks/>
          </p:cNvSpPr>
          <p:nvPr/>
        </p:nvSpPr>
        <p:spPr>
          <a:xfrm>
            <a:off x="3104205" y="3559177"/>
            <a:ext cx="1884667"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Increased sperm velocity and reduced reactive oxygen species in sperm</a:t>
            </a:r>
          </a:p>
        </p:txBody>
      </p:sp>
      <p:sp>
        <p:nvSpPr>
          <p:cNvPr id="20" name="Subtitle 12"/>
          <p:cNvSpPr txBox="1">
            <a:spLocks/>
          </p:cNvSpPr>
          <p:nvPr/>
        </p:nvSpPr>
        <p:spPr>
          <a:xfrm>
            <a:off x="5619915" y="3559177"/>
            <a:ext cx="2371725" cy="1840009"/>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Over 50% of couples with the male diagnosed with poor semen quality had a baby!</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9236"/>
            <a:ext cx="9144001" cy="2411416"/>
          </a:xfrm>
          <a:prstGeom prst="rect">
            <a:avLst/>
          </a:prstGeom>
        </p:spPr>
      </p:pic>
      <p:grpSp>
        <p:nvGrpSpPr>
          <p:cNvPr id="17" name="Group 4"/>
          <p:cNvGrpSpPr>
            <a:grpSpLocks noChangeAspect="1"/>
          </p:cNvGrpSpPr>
          <p:nvPr/>
        </p:nvGrpSpPr>
        <p:grpSpPr bwMode="auto">
          <a:xfrm>
            <a:off x="881063" y="2424114"/>
            <a:ext cx="5902326" cy="1135063"/>
            <a:chOff x="555" y="1527"/>
            <a:chExt cx="3718" cy="715"/>
          </a:xfrm>
        </p:grpSpPr>
        <p:sp>
          <p:nvSpPr>
            <p:cNvPr id="21" name="Freeform 5"/>
            <p:cNvSpPr>
              <a:spLocks/>
            </p:cNvSpPr>
            <p:nvPr/>
          </p:nvSpPr>
          <p:spPr bwMode="auto">
            <a:xfrm>
              <a:off x="555" y="1527"/>
              <a:ext cx="59" cy="386"/>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p:cNvSpPr>
            <p:nvPr/>
          </p:nvSpPr>
          <p:spPr bwMode="auto">
            <a:xfrm>
              <a:off x="2512" y="1905"/>
              <a:ext cx="29" cy="305"/>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a:off x="2481" y="2173"/>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p:nvSpPr>
          <p:spPr bwMode="auto">
            <a:xfrm>
              <a:off x="4241" y="1905"/>
              <a:ext cx="29" cy="29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p:cNvSpPr>
              <a:spLocks/>
            </p:cNvSpPr>
            <p:nvPr/>
          </p:nvSpPr>
          <p:spPr bwMode="auto">
            <a:xfrm>
              <a:off x="4208" y="2178"/>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1"/>
            <p:cNvSpPr>
              <a:spLocks/>
            </p:cNvSpPr>
            <p:nvPr/>
          </p:nvSpPr>
          <p:spPr bwMode="auto">
            <a:xfrm>
              <a:off x="555" y="1913"/>
              <a:ext cx="3684" cy="0"/>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851257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7" y="2424973"/>
            <a:ext cx="6663891" cy="594958"/>
          </a:xfrm>
        </p:spPr>
        <p:txBody>
          <a:bodyPr>
            <a:normAutofit/>
          </a:bodyPr>
          <a:lstStyle/>
          <a:p>
            <a:r>
              <a:rPr lang="en-US" dirty="0"/>
              <a:t>ANTI-AGING &amp; CELLULAR HEALTH</a:t>
            </a:r>
          </a:p>
        </p:txBody>
      </p:sp>
      <p:sp>
        <p:nvSpPr>
          <p:cNvPr id="3" name="Subtitle 2"/>
          <p:cNvSpPr>
            <a:spLocks noGrp="1"/>
          </p:cNvSpPr>
          <p:nvPr>
            <p:ph type="subTitle" idx="1"/>
          </p:nvPr>
        </p:nvSpPr>
        <p:spPr>
          <a:xfrm>
            <a:off x="809928" y="3102111"/>
            <a:ext cx="7562547" cy="403691"/>
          </a:xfrm>
        </p:spPr>
        <p:txBody>
          <a:bodyPr>
            <a:normAutofit/>
          </a:bodyPr>
          <a:lstStyle/>
          <a:p>
            <a:pPr marL="341313" indent="-171450">
              <a:spcBef>
                <a:spcPts val="0"/>
              </a:spcBef>
              <a:spcAft>
                <a:spcPts val="200"/>
              </a:spcAft>
              <a:buSzPct val="80000"/>
              <a:buFont typeface="Arial" panose="020B0604020202020204" pitchFamily="34" charset="0"/>
              <a:buChar char="•"/>
            </a:pPr>
            <a:endParaRPr lang="en-US" dirty="0"/>
          </a:p>
          <a:p>
            <a:pPr>
              <a:spcAft>
                <a:spcPts val="200"/>
              </a:spcAft>
              <a:buSzPct val="80000"/>
            </a:pPr>
            <a:endParaRPr lang="en-US" dirty="0"/>
          </a:p>
        </p:txBody>
      </p:sp>
      <p:sp>
        <p:nvSpPr>
          <p:cNvPr id="12" name="Freeform 5"/>
          <p:cNvSpPr>
            <a:spLocks/>
          </p:cNvSpPr>
          <p:nvPr/>
        </p:nvSpPr>
        <p:spPr bwMode="auto">
          <a:xfrm>
            <a:off x="883773" y="2289171"/>
            <a:ext cx="139712" cy="3168654"/>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883773" y="3019931"/>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ubtitle 2"/>
          <p:cNvSpPr txBox="1">
            <a:spLocks/>
          </p:cNvSpPr>
          <p:nvPr/>
        </p:nvSpPr>
        <p:spPr>
          <a:xfrm>
            <a:off x="809927" y="3174589"/>
            <a:ext cx="7562547" cy="2031865"/>
          </a:xfrm>
          <a:prstGeom prst="rect">
            <a:avLst/>
          </a:prstGeom>
          <a:noFill/>
          <a:ln>
            <a:noFill/>
          </a:ln>
        </p:spPr>
        <p:txBody>
          <a:bodyPr vert="horz" lIns="91440" tIns="45720" rIns="91440" bIns="45720" rtlCol="0">
            <a:normAutofit/>
          </a:bodyPr>
          <a:lstStyle>
            <a:lvl1pPr marL="0" indent="0" algn="l" defTabSz="457200" rtl="0" eaLnBrk="1" latinLnBrk="0" hangingPunct="1">
              <a:lnSpc>
                <a:spcPct val="110000"/>
              </a:lnSpc>
              <a:spcBef>
                <a:spcPts val="400"/>
              </a:spcBef>
              <a:buFont typeface="Arial"/>
              <a:buNone/>
              <a:defRPr sz="15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spcAft>
                <a:spcPts val="200"/>
              </a:spcAft>
              <a:buSzPct val="80000"/>
              <a:buBlip>
                <a:blip r:embed="rId2"/>
              </a:buBlip>
            </a:pPr>
            <a:r>
              <a:rPr lang="en-US" sz="1600" dirty="0"/>
              <a:t>Clinically validated benefits for most of the key concerns with aging</a:t>
            </a:r>
          </a:p>
          <a:p>
            <a:pPr marL="342900" indent="-342900">
              <a:spcAft>
                <a:spcPts val="200"/>
              </a:spcAft>
              <a:buSzPct val="80000"/>
              <a:buBlip>
                <a:blip r:embed="rId2"/>
              </a:buBlip>
            </a:pPr>
            <a:r>
              <a:rPr lang="en-US" sz="1600" dirty="0" err="1"/>
              <a:t>AstaZine</a:t>
            </a:r>
            <a:r>
              <a:rPr lang="en-US" sz="1600" baseline="30000" dirty="0"/>
              <a:t>®</a:t>
            </a:r>
            <a:r>
              <a:rPr lang="en-US" sz="1600" dirty="0"/>
              <a:t> study in</a:t>
            </a:r>
            <a:r>
              <a:rPr lang="en-US" sz="1600" i="1" dirty="0"/>
              <a:t> C. </a:t>
            </a:r>
            <a:r>
              <a:rPr lang="en-US" sz="1600" i="1" dirty="0" err="1"/>
              <a:t>elegans</a:t>
            </a:r>
            <a:r>
              <a:rPr lang="en-US" sz="1600" i="1" dirty="0"/>
              <a:t> </a:t>
            </a:r>
            <a:r>
              <a:rPr lang="en-US" sz="1600" dirty="0"/>
              <a:t>(a worm that serves as a model organism for longevity testing in mammals) showed </a:t>
            </a:r>
            <a:r>
              <a:rPr lang="en-US" sz="1600" dirty="0" err="1"/>
              <a:t>AstaZine</a:t>
            </a:r>
            <a:r>
              <a:rPr lang="en-US" sz="1600" baseline="30000" dirty="0"/>
              <a:t>®</a:t>
            </a:r>
            <a:r>
              <a:rPr lang="en-US" sz="1600" dirty="0"/>
              <a:t> group lived 10% longer on average with a 17% maximum increase in survival</a:t>
            </a:r>
          </a:p>
          <a:p>
            <a:pPr marL="342900" indent="-342900">
              <a:spcAft>
                <a:spcPts val="200"/>
              </a:spcAft>
              <a:buSzPct val="80000"/>
              <a:buBlip>
                <a:blip r:embed="rId2"/>
              </a:buBlip>
            </a:pPr>
            <a:r>
              <a:rPr lang="en-US" sz="1600" b="1" i="1" dirty="0"/>
              <a:t>The Ultimate Anti-Aging Nutrient</a:t>
            </a:r>
          </a:p>
        </p:txBody>
      </p:sp>
      <p:pic>
        <p:nvPicPr>
          <p:cNvPr id="9" name="Picture 8" descr="Senza titolo-1.jpg"/>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1" y="0"/>
            <a:ext cx="9144001" cy="2426677"/>
          </a:xfrm>
          <a:prstGeom prst="rect">
            <a:avLst/>
          </a:prstGeom>
        </p:spPr>
      </p:pic>
    </p:spTree>
    <p:extLst>
      <p:ext uri="{BB962C8B-B14F-4D97-AF65-F5344CB8AC3E}">
        <p14:creationId xmlns:p14="http://schemas.microsoft.com/office/powerpoint/2010/main" val="2136674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24973"/>
            <a:ext cx="5575659" cy="556352"/>
          </a:xfrm>
        </p:spPr>
        <p:txBody>
          <a:bodyPr>
            <a:normAutofit/>
          </a:bodyPr>
          <a:lstStyle/>
          <a:p>
            <a:r>
              <a:rPr lang="en-US" dirty="0"/>
              <a:t>EMERGING RESEARCH</a:t>
            </a:r>
          </a:p>
        </p:txBody>
      </p:sp>
      <p:sp>
        <p:nvSpPr>
          <p:cNvPr id="3" name="Subtitle 2"/>
          <p:cNvSpPr>
            <a:spLocks noGrp="1"/>
          </p:cNvSpPr>
          <p:nvPr>
            <p:ph type="subTitle" idx="1"/>
          </p:nvPr>
        </p:nvSpPr>
        <p:spPr>
          <a:xfrm>
            <a:off x="809928" y="3481595"/>
            <a:ext cx="5913601" cy="2206038"/>
          </a:xfrm>
        </p:spPr>
        <p:txBody>
          <a:bodyPr>
            <a:normAutofit/>
          </a:bodyPr>
          <a:lstStyle/>
          <a:p>
            <a:pPr marL="342900" indent="-342900">
              <a:spcAft>
                <a:spcPts val="200"/>
              </a:spcAft>
              <a:buSzPct val="80000"/>
              <a:buBlip>
                <a:blip r:embed="rId2"/>
              </a:buBlip>
            </a:pPr>
            <a:r>
              <a:rPr lang="en-US" sz="1600" dirty="0"/>
              <a:t>Cancer Prevention and Tumor Reduction		63 studies</a:t>
            </a:r>
          </a:p>
          <a:p>
            <a:pPr marL="342900" indent="-342900">
              <a:spcAft>
                <a:spcPts val="200"/>
              </a:spcAft>
              <a:buSzPct val="80000"/>
              <a:buBlip>
                <a:blip r:embed="rId2"/>
              </a:buBlip>
            </a:pPr>
            <a:r>
              <a:rPr lang="en-US" sz="1600" dirty="0"/>
              <a:t>Liver &amp; Kidney Health					50 studies</a:t>
            </a:r>
          </a:p>
          <a:p>
            <a:pPr marL="342900" indent="-342900">
              <a:spcAft>
                <a:spcPts val="200"/>
              </a:spcAft>
              <a:buSzPct val="80000"/>
              <a:buBlip>
                <a:blip r:embed="rId2"/>
              </a:buBlip>
            </a:pPr>
            <a:r>
              <a:rPr lang="en-US" sz="1600" dirty="0"/>
              <a:t>Support for Diabetes						32 studies</a:t>
            </a:r>
          </a:p>
          <a:p>
            <a:pPr marL="342900" indent="-342900">
              <a:spcAft>
                <a:spcPts val="200"/>
              </a:spcAft>
              <a:buSzPct val="80000"/>
              <a:buBlip>
                <a:blip r:embed="rId2"/>
              </a:buBlip>
            </a:pPr>
            <a:r>
              <a:rPr lang="en-US" sz="1600" dirty="0"/>
              <a:t>Gastrointestinal Health					19 studies</a:t>
            </a:r>
          </a:p>
          <a:p>
            <a:pPr marL="342900" indent="-342900">
              <a:spcAft>
                <a:spcPts val="200"/>
              </a:spcAft>
              <a:buSzPct val="80000"/>
              <a:buBlip>
                <a:blip r:embed="rId2"/>
              </a:buBlip>
            </a:pPr>
            <a:r>
              <a:rPr lang="en-US" sz="1600" dirty="0"/>
              <a:t>Respiratory Health						  7 studies</a:t>
            </a:r>
          </a:p>
          <a:p>
            <a:pPr>
              <a:spcAft>
                <a:spcPts val="200"/>
              </a:spcAft>
              <a:buSzPct val="80000"/>
            </a:pPr>
            <a:endParaRPr lang="en-US" sz="1600" dirty="0"/>
          </a:p>
        </p:txBody>
      </p:sp>
      <p:sp>
        <p:nvSpPr>
          <p:cNvPr id="12" name="Freeform 5"/>
          <p:cNvSpPr>
            <a:spLocks/>
          </p:cNvSpPr>
          <p:nvPr/>
        </p:nvSpPr>
        <p:spPr bwMode="auto">
          <a:xfrm>
            <a:off x="883773" y="2289171"/>
            <a:ext cx="139712" cy="3168654"/>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11"/>
          <p:cNvSpPr>
            <a:spLocks/>
          </p:cNvSpPr>
          <p:nvPr/>
        </p:nvSpPr>
        <p:spPr bwMode="auto">
          <a:xfrm>
            <a:off x="883773" y="3377501"/>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Subtitle 2"/>
          <p:cNvSpPr txBox="1">
            <a:spLocks/>
          </p:cNvSpPr>
          <p:nvPr/>
        </p:nvSpPr>
        <p:spPr>
          <a:xfrm>
            <a:off x="1005253" y="2925243"/>
            <a:ext cx="6986221" cy="36515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PRE-CLINICAL</a:t>
            </a:r>
            <a:r>
              <a:rPr lang="en-US" sz="1600" b="1" spc="100" dirty="0"/>
              <a:t> </a:t>
            </a:r>
            <a:r>
              <a:rPr lang="en-US" sz="1600" b="1" dirty="0"/>
              <a:t>STUDIES</a:t>
            </a:r>
            <a:r>
              <a:rPr lang="en-US" sz="1600" b="1" spc="100" dirty="0"/>
              <a:t> </a:t>
            </a:r>
            <a:r>
              <a:rPr lang="en-US" sz="1600" b="1" dirty="0"/>
              <a:t>IN</a:t>
            </a:r>
            <a:r>
              <a:rPr lang="en-US" sz="1600" b="1" spc="100" dirty="0"/>
              <a:t> </a:t>
            </a:r>
            <a:r>
              <a:rPr lang="en-US" sz="1600" b="1" dirty="0"/>
              <a:t>ANIMALS</a:t>
            </a:r>
            <a:r>
              <a:rPr lang="en-US" sz="1600" b="1" spc="100" dirty="0"/>
              <a:t> </a:t>
            </a:r>
            <a:r>
              <a:rPr lang="en-US" sz="1600" b="1" dirty="0"/>
              <a:t>AND</a:t>
            </a:r>
            <a:r>
              <a:rPr lang="en-US" sz="1600" b="1" spc="100" dirty="0"/>
              <a:t> </a:t>
            </a:r>
            <a:r>
              <a:rPr lang="en-US" sz="1600" b="1" dirty="0"/>
              <a:t>IN-VITRO</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2424973"/>
          </a:xfrm>
          <a:prstGeom prst="rect">
            <a:avLst/>
          </a:prstGeom>
        </p:spPr>
      </p:pic>
    </p:spTree>
    <p:extLst>
      <p:ext uri="{BB962C8B-B14F-4D97-AF65-F5344CB8AC3E}">
        <p14:creationId xmlns:p14="http://schemas.microsoft.com/office/powerpoint/2010/main" val="2745195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24973"/>
            <a:ext cx="6287374" cy="556352"/>
          </a:xfrm>
        </p:spPr>
        <p:txBody>
          <a:bodyPr>
            <a:normAutofit/>
          </a:bodyPr>
          <a:lstStyle/>
          <a:p>
            <a:r>
              <a:rPr lang="de-DE" dirty="0"/>
              <a:t>ASTAZINE</a:t>
            </a:r>
            <a:r>
              <a:rPr lang="de-DE" sz="2800" baseline="40000" dirty="0"/>
              <a:t>®</a:t>
            </a:r>
            <a:r>
              <a:rPr lang="de-DE" sz="2800" dirty="0"/>
              <a:t> </a:t>
            </a:r>
            <a:r>
              <a:rPr lang="en-US" dirty="0"/>
              <a:t>PRODUCT FORMATS</a:t>
            </a:r>
          </a:p>
        </p:txBody>
      </p:sp>
      <p:sp>
        <p:nvSpPr>
          <p:cNvPr id="3" name="Subtitle 2"/>
          <p:cNvSpPr>
            <a:spLocks noGrp="1"/>
          </p:cNvSpPr>
          <p:nvPr>
            <p:ph type="subTitle" idx="1"/>
          </p:nvPr>
        </p:nvSpPr>
        <p:spPr>
          <a:xfrm>
            <a:off x="809927" y="3119437"/>
            <a:ext cx="8254941" cy="2555221"/>
          </a:xfrm>
        </p:spPr>
        <p:txBody>
          <a:bodyPr>
            <a:normAutofit/>
          </a:bodyPr>
          <a:lstStyle/>
          <a:p>
            <a:pPr marL="342900" indent="-342900">
              <a:spcAft>
                <a:spcPts val="200"/>
              </a:spcAft>
              <a:buSzPct val="80000"/>
              <a:buBlip>
                <a:blip r:embed="rId2"/>
              </a:buBlip>
            </a:pPr>
            <a:r>
              <a:rPr lang="en-US" dirty="0"/>
              <a:t>Certified Organic 2.5% free-flowing powder, 5% powder and 10% oleoresin</a:t>
            </a:r>
          </a:p>
          <a:p>
            <a:pPr marL="342900" indent="-342900">
              <a:spcAft>
                <a:spcPts val="200"/>
              </a:spcAft>
              <a:buSzPct val="80000"/>
              <a:buBlip>
                <a:blip r:embed="rId2"/>
              </a:buBlip>
            </a:pPr>
            <a:r>
              <a:rPr lang="en-US" dirty="0"/>
              <a:t>Supercritical CO2 solvent-free extraction and ethanol extraction</a:t>
            </a:r>
          </a:p>
          <a:p>
            <a:pPr marL="627063" indent="-169863">
              <a:spcBef>
                <a:spcPts val="0"/>
              </a:spcBef>
              <a:spcAft>
                <a:spcPts val="200"/>
              </a:spcAft>
              <a:buSzPct val="80000"/>
              <a:buFont typeface="Arial" panose="020B0604020202020204" pitchFamily="34" charset="0"/>
              <a:buChar char="•"/>
              <a:tabLst>
                <a:tab pos="457200" algn="l"/>
              </a:tabLst>
            </a:pPr>
            <a:r>
              <a:rPr lang="en-US" sz="1400" dirty="0"/>
              <a:t>5%, 10% and 20% oleoresin </a:t>
            </a:r>
          </a:p>
          <a:p>
            <a:pPr marL="342900" indent="-342900">
              <a:spcAft>
                <a:spcPts val="200"/>
              </a:spcAft>
              <a:buSzPct val="80000"/>
              <a:buBlip>
                <a:blip r:embed="rId2"/>
              </a:buBlip>
            </a:pPr>
            <a:r>
              <a:rPr lang="en-US" dirty="0"/>
              <a:t>2.0% and 2.5% </a:t>
            </a:r>
            <a:r>
              <a:rPr lang="en-US" dirty="0" err="1"/>
              <a:t>beadlets</a:t>
            </a:r>
            <a:endParaRPr lang="en-US" dirty="0"/>
          </a:p>
          <a:p>
            <a:pPr marL="342900" indent="-342900">
              <a:spcAft>
                <a:spcPts val="200"/>
              </a:spcAft>
              <a:buSzPct val="80000"/>
              <a:buBlip>
                <a:blip r:embed="rId2"/>
              </a:buBlip>
            </a:pPr>
            <a:r>
              <a:rPr lang="en-US" dirty="0"/>
              <a:t>2.0% water-dispersible powder and 1.0% water-dispersible emulsion</a:t>
            </a:r>
          </a:p>
          <a:p>
            <a:pPr marL="342900" indent="-342900">
              <a:spcAft>
                <a:spcPts val="200"/>
              </a:spcAft>
              <a:buSzPct val="80000"/>
              <a:buBlip>
                <a:blip r:embed="rId2"/>
              </a:buBlip>
            </a:pPr>
            <a:r>
              <a:rPr lang="en-US" dirty="0"/>
              <a:t>4mg, 6mg, 8mg, 12mg bovine </a:t>
            </a:r>
            <a:r>
              <a:rPr lang="en-US" dirty="0" err="1"/>
              <a:t>gelcaps</a:t>
            </a:r>
            <a:r>
              <a:rPr lang="en-US" dirty="0"/>
              <a:t> and vegetarian </a:t>
            </a:r>
            <a:r>
              <a:rPr lang="en-US" dirty="0" err="1"/>
              <a:t>gelcaps</a:t>
            </a:r>
            <a:r>
              <a:rPr lang="en-US" dirty="0"/>
              <a:t> (available in select markets)</a:t>
            </a:r>
          </a:p>
          <a:p>
            <a:pPr marL="342900" indent="-342900">
              <a:spcAft>
                <a:spcPts val="200"/>
              </a:spcAft>
              <a:buSzPct val="80000"/>
              <a:buBlip>
                <a:blip r:embed="rId2"/>
              </a:buBlip>
            </a:pPr>
            <a:r>
              <a:rPr lang="en-US" dirty="0"/>
              <a:t>Private label bottles “Made in USA” (available in select markets)</a:t>
            </a:r>
          </a:p>
          <a:p>
            <a:pPr marL="342900" indent="-342900">
              <a:spcAft>
                <a:spcPts val="200"/>
              </a:spcAft>
              <a:buSzPct val="80000"/>
              <a:buBlip>
                <a:blip r:embed="rId2"/>
              </a:buBlip>
            </a:pPr>
            <a:endParaRPr lang="en-US" sz="1600" dirty="0"/>
          </a:p>
        </p:txBody>
      </p:sp>
      <p:sp>
        <p:nvSpPr>
          <p:cNvPr id="12" name="Freeform 5"/>
          <p:cNvSpPr>
            <a:spLocks/>
          </p:cNvSpPr>
          <p:nvPr/>
        </p:nvSpPr>
        <p:spPr bwMode="auto">
          <a:xfrm>
            <a:off x="883773" y="2289171"/>
            <a:ext cx="139712" cy="3168654"/>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883773" y="3019931"/>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22" y="60218"/>
            <a:ext cx="2262974" cy="220206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63329" y="193447"/>
            <a:ext cx="1640541" cy="199639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56538" y="206266"/>
            <a:ext cx="2006791" cy="1997115"/>
          </a:xfrm>
          <a:prstGeom prst="rect">
            <a:avLst/>
          </a:prstGeom>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l="-1"/>
          <a:stretch/>
        </p:blipFill>
        <p:spPr>
          <a:xfrm>
            <a:off x="2092569" y="193447"/>
            <a:ext cx="1863969" cy="2009934"/>
          </a:xfrm>
          <a:prstGeom prst="rect">
            <a:avLst/>
          </a:prstGeom>
        </p:spPr>
      </p:pic>
      <p:pic>
        <p:nvPicPr>
          <p:cNvPr id="14" name="Picture 13"/>
          <p:cNvPicPr>
            <a:picLocks noChangeAspect="1"/>
          </p:cNvPicPr>
          <p:nvPr/>
        </p:nvPicPr>
        <p:blipFill rotWithShape="1">
          <a:blip r:embed="rId7" cstate="screen">
            <a:extLst>
              <a:ext uri="{28A0092B-C50C-407E-A947-70E740481C1C}">
                <a14:useLocalDpi xmlns:a14="http://schemas.microsoft.com/office/drawing/2010/main"/>
              </a:ext>
            </a:extLst>
          </a:blip>
          <a:srcRect b="-13062"/>
          <a:stretch/>
        </p:blipFill>
        <p:spPr>
          <a:xfrm>
            <a:off x="7603871" y="206266"/>
            <a:ext cx="1460998" cy="2261341"/>
          </a:xfrm>
          <a:prstGeom prst="rect">
            <a:avLst/>
          </a:prstGeom>
        </p:spPr>
      </p:pic>
    </p:spTree>
    <p:extLst>
      <p:ext uri="{BB962C8B-B14F-4D97-AF65-F5344CB8AC3E}">
        <p14:creationId xmlns:p14="http://schemas.microsoft.com/office/powerpoint/2010/main" val="322486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24825"/>
            <a:ext cx="6656368" cy="537967"/>
          </a:xfrm>
        </p:spPr>
        <p:txBody>
          <a:bodyPr>
            <a:noAutofit/>
          </a:bodyPr>
          <a:lstStyle/>
          <a:p>
            <a:r>
              <a:rPr lang="en-US" dirty="0"/>
              <a:t>OUR COMPANY</a:t>
            </a:r>
          </a:p>
        </p:txBody>
      </p:sp>
      <p:sp>
        <p:nvSpPr>
          <p:cNvPr id="25" name="Subtitle 12"/>
          <p:cNvSpPr>
            <a:spLocks noGrp="1"/>
          </p:cNvSpPr>
          <p:nvPr>
            <p:ph type="subTitle" idx="1"/>
          </p:nvPr>
        </p:nvSpPr>
        <p:spPr>
          <a:xfrm>
            <a:off x="547255" y="3588412"/>
            <a:ext cx="1675230" cy="1262892"/>
          </a:xfrm>
        </p:spPr>
        <p:txBody>
          <a:bodyPr/>
          <a:lstStyle/>
          <a:p>
            <a:pPr>
              <a:lnSpc>
                <a:spcPct val="100000"/>
              </a:lnSpc>
            </a:pPr>
            <a:r>
              <a:rPr lang="en-US" dirty="0"/>
              <a:t>Founded in 1995</a:t>
            </a:r>
            <a:endParaRPr lang="en-US" sz="1500" dirty="0"/>
          </a:p>
        </p:txBody>
      </p:sp>
      <p:sp>
        <p:nvSpPr>
          <p:cNvPr id="26" name="Subtitle 12"/>
          <p:cNvSpPr txBox="1">
            <a:spLocks/>
          </p:cNvSpPr>
          <p:nvPr/>
        </p:nvSpPr>
        <p:spPr>
          <a:xfrm>
            <a:off x="2662517" y="3588412"/>
            <a:ext cx="1918447"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450 employees and 6 production sites</a:t>
            </a:r>
          </a:p>
        </p:txBody>
      </p:sp>
      <p:sp>
        <p:nvSpPr>
          <p:cNvPr id="27" name="Subtitle 12"/>
          <p:cNvSpPr txBox="1">
            <a:spLocks/>
          </p:cNvSpPr>
          <p:nvPr/>
        </p:nvSpPr>
        <p:spPr>
          <a:xfrm>
            <a:off x="6879013" y="3588412"/>
            <a:ext cx="1709176" cy="1824381"/>
          </a:xfrm>
          <a:prstGeom prst="rect">
            <a:avLst/>
          </a:prstGeom>
          <a:noFill/>
          <a:ln>
            <a:noFill/>
          </a:ln>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Facilities in USA, Japan, Europe and China</a:t>
            </a:r>
          </a:p>
        </p:txBody>
      </p:sp>
      <p:sp>
        <p:nvSpPr>
          <p:cNvPr id="28" name="Subtitle 12"/>
          <p:cNvSpPr txBox="1">
            <a:spLocks/>
          </p:cNvSpPr>
          <p:nvPr/>
        </p:nvSpPr>
        <p:spPr>
          <a:xfrm>
            <a:off x="4918662" y="3588412"/>
            <a:ext cx="1622653" cy="106865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32 patents and 5% of revenue invested in R&amp;D</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8072"/>
            <a:ext cx="9144000" cy="2437422"/>
          </a:xfrm>
          <a:prstGeom prst="rect">
            <a:avLst/>
          </a:prstGeom>
        </p:spPr>
      </p:pic>
      <p:grpSp>
        <p:nvGrpSpPr>
          <p:cNvPr id="43" name="Group 4"/>
          <p:cNvGrpSpPr>
            <a:grpSpLocks noChangeAspect="1"/>
          </p:cNvGrpSpPr>
          <p:nvPr/>
        </p:nvGrpSpPr>
        <p:grpSpPr bwMode="auto">
          <a:xfrm>
            <a:off x="881063" y="2387601"/>
            <a:ext cx="6788150" cy="1166813"/>
            <a:chOff x="555" y="1504"/>
            <a:chExt cx="4276" cy="735"/>
          </a:xfrm>
        </p:grpSpPr>
        <p:sp>
          <p:nvSpPr>
            <p:cNvPr id="44" name="Freeform 5"/>
            <p:cNvSpPr>
              <a:spLocks/>
            </p:cNvSpPr>
            <p:nvPr/>
          </p:nvSpPr>
          <p:spPr bwMode="auto">
            <a:xfrm>
              <a:off x="555" y="1504"/>
              <a:ext cx="153" cy="406"/>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
            <p:cNvSpPr>
              <a:spLocks/>
            </p:cNvSpPr>
            <p:nvPr/>
          </p:nvSpPr>
          <p:spPr bwMode="auto">
            <a:xfrm flipH="1">
              <a:off x="2152" y="1904"/>
              <a:ext cx="29" cy="303"/>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
            <p:cNvSpPr>
              <a:spLocks/>
            </p:cNvSpPr>
            <p:nvPr/>
          </p:nvSpPr>
          <p:spPr bwMode="auto">
            <a:xfrm>
              <a:off x="2149" y="2175"/>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9"/>
            <p:cNvSpPr>
              <a:spLocks/>
            </p:cNvSpPr>
            <p:nvPr/>
          </p:nvSpPr>
          <p:spPr bwMode="auto">
            <a:xfrm>
              <a:off x="4799" y="1910"/>
              <a:ext cx="29" cy="301"/>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p:cNvSpPr>
              <a:spLocks/>
            </p:cNvSpPr>
            <p:nvPr/>
          </p:nvSpPr>
          <p:spPr bwMode="auto">
            <a:xfrm>
              <a:off x="4766" y="2175"/>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1"/>
            <p:cNvSpPr>
              <a:spLocks/>
            </p:cNvSpPr>
            <p:nvPr/>
          </p:nvSpPr>
          <p:spPr bwMode="auto">
            <a:xfrm>
              <a:off x="555" y="1904"/>
              <a:ext cx="4252" cy="2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0" name="Freeform 7"/>
          <p:cNvSpPr>
            <a:spLocks/>
          </p:cNvSpPr>
          <p:nvPr/>
        </p:nvSpPr>
        <p:spPr bwMode="auto">
          <a:xfrm flipH="1">
            <a:off x="5604079" y="3022600"/>
            <a:ext cx="45719" cy="481013"/>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8"/>
          <p:cNvSpPr>
            <a:spLocks/>
          </p:cNvSpPr>
          <p:nvPr/>
        </p:nvSpPr>
        <p:spPr bwMode="auto">
          <a:xfrm>
            <a:off x="5608108" y="3452814"/>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7"/>
          <p:cNvSpPr>
            <a:spLocks/>
          </p:cNvSpPr>
          <p:nvPr/>
        </p:nvSpPr>
        <p:spPr bwMode="auto">
          <a:xfrm flipH="1">
            <a:off x="1280729" y="3032126"/>
            <a:ext cx="45719" cy="475223"/>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8"/>
          <p:cNvSpPr>
            <a:spLocks/>
          </p:cNvSpPr>
          <p:nvPr/>
        </p:nvSpPr>
        <p:spPr bwMode="auto">
          <a:xfrm>
            <a:off x="1283270" y="3453465"/>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4867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7"/>
          <p:cNvSpPr>
            <a:spLocks noGrp="1"/>
          </p:cNvSpPr>
          <p:nvPr>
            <p:ph type="subTitle" idx="1"/>
          </p:nvPr>
        </p:nvSpPr>
        <p:spPr>
          <a:xfrm>
            <a:off x="458993" y="3229680"/>
            <a:ext cx="4427695" cy="1631708"/>
          </a:xfrm>
        </p:spPr>
        <p:txBody>
          <a:bodyPr>
            <a:noAutofit/>
          </a:bodyPr>
          <a:lstStyle/>
          <a:p>
            <a:pPr marL="342900" indent="-342900">
              <a:spcAft>
                <a:spcPts val="200"/>
              </a:spcAft>
              <a:buSzPct val="80000"/>
              <a:buBlip>
                <a:blip r:embed="rId2"/>
              </a:buBlip>
            </a:pPr>
            <a:r>
              <a:rPr lang="en-US" dirty="0"/>
              <a:t>Antioxidant			   2 – 4 mg per day</a:t>
            </a:r>
          </a:p>
          <a:p>
            <a:pPr marL="342900" indent="-342900">
              <a:spcAft>
                <a:spcPts val="200"/>
              </a:spcAft>
              <a:buSzPct val="80000"/>
              <a:buBlip>
                <a:blip r:embed="rId2"/>
              </a:buBlip>
            </a:pPr>
            <a:r>
              <a:rPr lang="en-US" dirty="0"/>
              <a:t>Immunity			   2 – 4 mg per day</a:t>
            </a:r>
          </a:p>
          <a:p>
            <a:pPr marL="342900" indent="-342900">
              <a:spcAft>
                <a:spcPts val="200"/>
              </a:spcAft>
              <a:buSzPct val="80000"/>
              <a:buBlip>
                <a:blip r:embed="rId2"/>
              </a:buBlip>
            </a:pPr>
            <a:r>
              <a:rPr lang="en-US" dirty="0"/>
              <a:t>Skin Health			   4 – 6 mg per day</a:t>
            </a:r>
          </a:p>
          <a:p>
            <a:pPr marL="342900" indent="-342900">
              <a:spcAft>
                <a:spcPts val="200"/>
              </a:spcAft>
              <a:buSzPct val="80000"/>
              <a:buBlip>
                <a:blip r:embed="rId2"/>
              </a:buBlip>
            </a:pPr>
            <a:r>
              <a:rPr lang="en-US" dirty="0"/>
              <a:t>Eye Health			   4 – 8 mg per day</a:t>
            </a:r>
          </a:p>
          <a:p>
            <a:pPr marL="342900" indent="-342900">
              <a:spcAft>
                <a:spcPts val="200"/>
              </a:spcAft>
              <a:buSzPct val="80000"/>
              <a:buBlip>
                <a:blip r:embed="rId2"/>
              </a:buBlip>
            </a:pPr>
            <a:r>
              <a:rPr lang="en-US" dirty="0"/>
              <a:t>Athletes &amp; Energy	   4 – 12 mg per day</a:t>
            </a:r>
          </a:p>
          <a:p>
            <a:pPr marL="342900" indent="-342900">
              <a:spcAft>
                <a:spcPts val="200"/>
              </a:spcAft>
              <a:buSzPct val="80000"/>
              <a:buBlip>
                <a:blip r:embed="rId2"/>
              </a:buBlip>
            </a:pPr>
            <a:r>
              <a:rPr lang="en-US" dirty="0"/>
              <a:t>Anti-Aging			   4 – 12 mg per day</a:t>
            </a:r>
          </a:p>
        </p:txBody>
      </p:sp>
      <p:sp>
        <p:nvSpPr>
          <p:cNvPr id="7" name="Freeform 11"/>
          <p:cNvSpPr>
            <a:spLocks/>
          </p:cNvSpPr>
          <p:nvPr/>
        </p:nvSpPr>
        <p:spPr bwMode="auto">
          <a:xfrm>
            <a:off x="-9236" y="2269704"/>
            <a:ext cx="4248728" cy="144777"/>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773280" y="3257312"/>
            <a:ext cx="4572000" cy="1554272"/>
          </a:xfrm>
          <a:prstGeom prst="rect">
            <a:avLst/>
          </a:prstGeom>
        </p:spPr>
        <p:txBody>
          <a:bodyPr>
            <a:spAutoFit/>
          </a:bodyPr>
          <a:lstStyle/>
          <a:p>
            <a:pPr marL="342900" lvl="0" indent="-342900">
              <a:spcBef>
                <a:spcPts val="400"/>
              </a:spcBef>
              <a:spcAft>
                <a:spcPts val="200"/>
              </a:spcAft>
              <a:buSzPct val="80000"/>
              <a:buBlip>
                <a:blip r:embed="rId2"/>
              </a:buBlip>
            </a:pPr>
            <a:r>
              <a:rPr lang="en-US" sz="1500" dirty="0">
                <a:solidFill>
                  <a:prstClr val="white"/>
                </a:solidFill>
              </a:rPr>
              <a:t>Joint, Tendon &amp; Muscle   4 – 12 mg per day</a:t>
            </a:r>
          </a:p>
          <a:p>
            <a:pPr marL="342900" lvl="0" indent="-342900">
              <a:spcBef>
                <a:spcPts val="400"/>
              </a:spcBef>
              <a:spcAft>
                <a:spcPts val="200"/>
              </a:spcAft>
              <a:buSzPct val="80000"/>
              <a:buBlip>
                <a:blip r:embed="rId2"/>
              </a:buBlip>
            </a:pPr>
            <a:r>
              <a:rPr lang="en-US" sz="1500" dirty="0">
                <a:solidFill>
                  <a:prstClr val="white"/>
                </a:solidFill>
              </a:rPr>
              <a:t>Cardiovascular Health	   4 – 18 mg per day</a:t>
            </a:r>
          </a:p>
          <a:p>
            <a:pPr marL="342900" lvl="0" indent="-342900">
              <a:spcBef>
                <a:spcPts val="400"/>
              </a:spcBef>
              <a:spcAft>
                <a:spcPts val="200"/>
              </a:spcAft>
              <a:buSzPct val="80000"/>
              <a:buBlip>
                <a:blip r:embed="rId2"/>
              </a:buBlip>
            </a:pPr>
            <a:r>
              <a:rPr lang="en-US" sz="1500" dirty="0">
                <a:solidFill>
                  <a:prstClr val="white"/>
                </a:solidFill>
              </a:rPr>
              <a:t>Brain Health		   6 – 12 mg per day</a:t>
            </a:r>
          </a:p>
          <a:p>
            <a:pPr marL="342900" lvl="0" indent="-342900">
              <a:spcBef>
                <a:spcPts val="400"/>
              </a:spcBef>
              <a:spcAft>
                <a:spcPts val="200"/>
              </a:spcAft>
              <a:buSzPct val="80000"/>
              <a:buBlip>
                <a:blip r:embed="rId2"/>
              </a:buBlip>
            </a:pPr>
            <a:r>
              <a:rPr lang="en-US" sz="1500" dirty="0">
                <a:solidFill>
                  <a:prstClr val="white"/>
                </a:solidFill>
              </a:rPr>
              <a:t>Male Fertility		   16 mg per day</a:t>
            </a:r>
          </a:p>
          <a:p>
            <a:pPr marL="342900" lvl="0" indent="-342900">
              <a:spcBef>
                <a:spcPts val="400"/>
              </a:spcBef>
              <a:spcAft>
                <a:spcPts val="200"/>
              </a:spcAft>
              <a:buSzPct val="80000"/>
              <a:buBlip>
                <a:blip r:embed="rId2"/>
              </a:buBlip>
            </a:pPr>
            <a:r>
              <a:rPr lang="en-US" sz="1500" dirty="0">
                <a:solidFill>
                  <a:prstClr val="white"/>
                </a:solidFill>
              </a:rPr>
              <a:t>Topical Applications	   20 – 50 ppm</a:t>
            </a:r>
          </a:p>
        </p:txBody>
      </p:sp>
      <p:sp>
        <p:nvSpPr>
          <p:cNvPr id="8" name="Title 1"/>
          <p:cNvSpPr txBox="1">
            <a:spLocks/>
          </p:cNvSpPr>
          <p:nvPr/>
        </p:nvSpPr>
        <p:spPr>
          <a:xfrm>
            <a:off x="690533" y="2424973"/>
            <a:ext cx="6287374" cy="556352"/>
          </a:xfrm>
          <a:prstGeom prst="rect">
            <a:avLst/>
          </a:prstGeom>
          <a:ln>
            <a:noFill/>
          </a:ln>
        </p:spPr>
        <p:txBody>
          <a:bodyPr vert="horz" lIns="91440" tIns="45720" rIns="91440" bIns="45720" rtlCol="0" anchor="t">
            <a:normAutofit/>
          </a:bodyPr>
          <a:lstStyle>
            <a:lvl1pPr algn="l" defTabSz="457200" rtl="0" eaLnBrk="1" latinLnBrk="0" hangingPunct="1">
              <a:spcBef>
                <a:spcPct val="0"/>
              </a:spcBef>
              <a:buNone/>
              <a:defRPr sz="3000" b="1" i="0" kern="1200">
                <a:solidFill>
                  <a:schemeClr val="bg1"/>
                </a:solidFill>
                <a:latin typeface="Arial"/>
                <a:ea typeface="+mj-ea"/>
                <a:cs typeface="Arial"/>
              </a:defRPr>
            </a:lvl1pPr>
          </a:lstStyle>
          <a:p>
            <a:r>
              <a:rPr lang="it-IT" dirty="0"/>
              <a:t>RECOMMENDED DOSAGES</a:t>
            </a:r>
            <a:endParaRPr lang="en-US" dirty="0"/>
          </a:p>
        </p:txBody>
      </p:sp>
      <p:sp>
        <p:nvSpPr>
          <p:cNvPr id="9" name="Freeform 5"/>
          <p:cNvSpPr>
            <a:spLocks/>
          </p:cNvSpPr>
          <p:nvPr/>
        </p:nvSpPr>
        <p:spPr bwMode="auto">
          <a:xfrm>
            <a:off x="532272" y="2390769"/>
            <a:ext cx="139712" cy="2858564"/>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532272" y="3019931"/>
            <a:ext cx="5411328"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p:cNvSpPr>
          <p:nvPr/>
        </p:nvSpPr>
        <p:spPr bwMode="auto">
          <a:xfrm>
            <a:off x="4856028" y="3028478"/>
            <a:ext cx="165496" cy="2229402"/>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00" y="-1704"/>
            <a:ext cx="9142400" cy="2417885"/>
          </a:xfrm>
          <a:prstGeom prst="rect">
            <a:avLst/>
          </a:prstGeom>
        </p:spPr>
      </p:pic>
    </p:spTree>
    <p:extLst>
      <p:ext uri="{BB962C8B-B14F-4D97-AF65-F5344CB8AC3E}">
        <p14:creationId xmlns:p14="http://schemas.microsoft.com/office/powerpoint/2010/main" val="22570662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24973"/>
            <a:ext cx="6287374" cy="556352"/>
          </a:xfrm>
        </p:spPr>
        <p:txBody>
          <a:bodyPr>
            <a:normAutofit/>
          </a:bodyPr>
          <a:lstStyle/>
          <a:p>
            <a:r>
              <a:rPr lang="de-DE" dirty="0"/>
              <a:t>STRUCTURE FUNCTION CLAIMS</a:t>
            </a:r>
            <a:endParaRPr lang="en-US" dirty="0"/>
          </a:p>
        </p:txBody>
      </p:sp>
      <p:sp>
        <p:nvSpPr>
          <p:cNvPr id="3" name="Subtitle 2"/>
          <p:cNvSpPr>
            <a:spLocks noGrp="1"/>
          </p:cNvSpPr>
          <p:nvPr>
            <p:ph type="subTitle" idx="1"/>
          </p:nvPr>
        </p:nvSpPr>
        <p:spPr>
          <a:xfrm>
            <a:off x="809928" y="3065650"/>
            <a:ext cx="7957554" cy="2555221"/>
          </a:xfrm>
        </p:spPr>
        <p:txBody>
          <a:bodyPr>
            <a:normAutofit/>
          </a:bodyPr>
          <a:lstStyle/>
          <a:p>
            <a:pPr marL="342900" indent="-342900">
              <a:spcAft>
                <a:spcPts val="200"/>
              </a:spcAft>
              <a:buSzPct val="80000"/>
              <a:buBlip>
                <a:blip r:embed="rId2"/>
              </a:buBlip>
            </a:pPr>
            <a:r>
              <a:rPr lang="en-US" sz="1600" dirty="0"/>
              <a:t>239 different health claims submitted to US FDA without objection</a:t>
            </a:r>
          </a:p>
          <a:p>
            <a:pPr marL="342900" indent="-342900">
              <a:spcAft>
                <a:spcPts val="200"/>
              </a:spcAft>
              <a:buSzPct val="80000"/>
              <a:buBlip>
                <a:blip r:embed="rId2"/>
              </a:buBlip>
            </a:pPr>
            <a:r>
              <a:rPr lang="en-US" sz="1600" dirty="0"/>
              <a:t>By far the most of any Astaxanthin supplier</a:t>
            </a:r>
          </a:p>
          <a:p>
            <a:pPr marL="627063" indent="-169863">
              <a:spcBef>
                <a:spcPts val="0"/>
              </a:spcBef>
              <a:spcAft>
                <a:spcPts val="200"/>
              </a:spcAft>
              <a:buSzPct val="80000"/>
              <a:buFont typeface="Arial" panose="020B0604020202020204" pitchFamily="34" charset="0"/>
              <a:buChar char="•"/>
              <a:tabLst>
                <a:tab pos="457200" algn="l"/>
              </a:tabLst>
            </a:pPr>
            <a:r>
              <a:rPr lang="en-US" sz="1400" dirty="0"/>
              <a:t>The ultimate nutrient to support the brain and eyes</a:t>
            </a:r>
            <a:endParaRPr lang="en-US" sz="1600" dirty="0"/>
          </a:p>
          <a:p>
            <a:pPr marL="627063" indent="-169863">
              <a:spcBef>
                <a:spcPts val="0"/>
              </a:spcBef>
              <a:spcAft>
                <a:spcPts val="200"/>
              </a:spcAft>
              <a:buSzPct val="80000"/>
              <a:buFont typeface="Arial" panose="020B0604020202020204" pitchFamily="34" charset="0"/>
              <a:buChar char="•"/>
              <a:tabLst>
                <a:tab pos="457200" algn="l"/>
              </a:tabLst>
            </a:pPr>
            <a:r>
              <a:rPr lang="en-US" sz="1400" dirty="0"/>
              <a:t>Helps maintain beautiful, younger looking skin</a:t>
            </a:r>
          </a:p>
          <a:p>
            <a:pPr marL="627063" indent="-169863">
              <a:spcBef>
                <a:spcPts val="0"/>
              </a:spcBef>
              <a:spcAft>
                <a:spcPts val="200"/>
              </a:spcAft>
              <a:buSzPct val="80000"/>
              <a:buFont typeface="Arial" panose="020B0604020202020204" pitchFamily="34" charset="0"/>
              <a:buChar char="•"/>
              <a:tabLst>
                <a:tab pos="457200" algn="l"/>
              </a:tabLst>
            </a:pPr>
            <a:r>
              <a:rPr lang="en-US" sz="1400" dirty="0"/>
              <a:t>Promotes healthy joints, tendons and synovial fluids</a:t>
            </a:r>
          </a:p>
          <a:p>
            <a:pPr marL="627063" indent="-169863">
              <a:spcBef>
                <a:spcPts val="0"/>
              </a:spcBef>
              <a:spcAft>
                <a:spcPts val="200"/>
              </a:spcAft>
              <a:buSzPct val="80000"/>
              <a:buFont typeface="Arial" panose="020B0604020202020204" pitchFamily="34" charset="0"/>
              <a:buChar char="•"/>
              <a:tabLst>
                <a:tab pos="457200" algn="l"/>
              </a:tabLst>
            </a:pPr>
            <a:r>
              <a:rPr lang="en-US" sz="1400" dirty="0"/>
              <a:t>Helps support cardiovascular function and a healthy circulatory system</a:t>
            </a:r>
          </a:p>
          <a:p>
            <a:pPr marL="627063" indent="-169863">
              <a:spcBef>
                <a:spcPts val="0"/>
              </a:spcBef>
              <a:spcAft>
                <a:spcPts val="200"/>
              </a:spcAft>
              <a:buSzPct val="80000"/>
              <a:buFont typeface="Arial" panose="020B0604020202020204" pitchFamily="34" charset="0"/>
              <a:buChar char="•"/>
              <a:tabLst>
                <a:tab pos="457200" algn="l"/>
              </a:tabLst>
            </a:pPr>
            <a:r>
              <a:rPr lang="en-US" sz="1400" dirty="0"/>
              <a:t>Promotes improved performance in athletes</a:t>
            </a:r>
          </a:p>
          <a:p>
            <a:pPr marL="627063" indent="-169863">
              <a:spcBef>
                <a:spcPts val="0"/>
              </a:spcBef>
              <a:spcAft>
                <a:spcPts val="200"/>
              </a:spcAft>
              <a:buSzPct val="80000"/>
              <a:buFont typeface="Arial" panose="020B0604020202020204" pitchFamily="34" charset="0"/>
              <a:buChar char="•"/>
              <a:tabLst>
                <a:tab pos="457200" algn="l"/>
              </a:tabLst>
            </a:pPr>
            <a:r>
              <a:rPr lang="en-US" sz="1400" dirty="0"/>
              <a:t>Nutritional support in the battle against aging</a:t>
            </a:r>
          </a:p>
        </p:txBody>
      </p:sp>
      <p:sp>
        <p:nvSpPr>
          <p:cNvPr id="12" name="Freeform 5"/>
          <p:cNvSpPr>
            <a:spLocks/>
          </p:cNvSpPr>
          <p:nvPr/>
        </p:nvSpPr>
        <p:spPr bwMode="auto">
          <a:xfrm>
            <a:off x="883773" y="2289171"/>
            <a:ext cx="224058" cy="2854329"/>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883773" y="3019931"/>
            <a:ext cx="6526677" cy="45719"/>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894" y="529005"/>
            <a:ext cx="7566212" cy="1576572"/>
          </a:xfrm>
          <a:prstGeom prst="rect">
            <a:avLst/>
          </a:prstGeom>
        </p:spPr>
      </p:pic>
    </p:spTree>
    <p:extLst>
      <p:ext uri="{BB962C8B-B14F-4D97-AF65-F5344CB8AC3E}">
        <p14:creationId xmlns:p14="http://schemas.microsoft.com/office/powerpoint/2010/main" val="17406423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35992"/>
            <a:ext cx="7312712" cy="537967"/>
          </a:xfrm>
        </p:spPr>
        <p:txBody>
          <a:bodyPr>
            <a:noAutofit/>
          </a:bodyPr>
          <a:lstStyle/>
          <a:p>
            <a:r>
              <a:rPr lang="de-DE" dirty="0">
                <a:latin typeface="+mj-lt"/>
              </a:rPr>
              <a:t>REPEAT BUSINESS</a:t>
            </a:r>
            <a:endParaRPr lang="en-US" dirty="0">
              <a:latin typeface="+mj-lt"/>
            </a:endParaRPr>
          </a:p>
        </p:txBody>
      </p:sp>
      <p:sp>
        <p:nvSpPr>
          <p:cNvPr id="3" name="Subtitle 2"/>
          <p:cNvSpPr>
            <a:spLocks noGrp="1"/>
          </p:cNvSpPr>
          <p:nvPr>
            <p:ph type="subTitle" idx="1"/>
          </p:nvPr>
        </p:nvSpPr>
        <p:spPr>
          <a:xfrm>
            <a:off x="688378" y="3943556"/>
            <a:ext cx="1427523" cy="555215"/>
          </a:xfrm>
        </p:spPr>
        <p:txBody>
          <a:bodyPr>
            <a:noAutofit/>
          </a:bodyPr>
          <a:lstStyle/>
          <a:p>
            <a:r>
              <a:rPr lang="en-US" dirty="0"/>
              <a:t>80% of people can feel or see it working </a:t>
            </a:r>
          </a:p>
          <a:p>
            <a:endParaRPr lang="en-US" sz="1500" dirty="0"/>
          </a:p>
        </p:txBody>
      </p:sp>
      <p:sp>
        <p:nvSpPr>
          <p:cNvPr id="5" name="Subtitle 2"/>
          <p:cNvSpPr txBox="1">
            <a:spLocks/>
          </p:cNvSpPr>
          <p:nvPr/>
        </p:nvSpPr>
        <p:spPr>
          <a:xfrm>
            <a:off x="1005254" y="2925243"/>
            <a:ext cx="5697308" cy="36515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“THE</a:t>
            </a:r>
            <a:r>
              <a:rPr lang="en-US" sz="1600" b="1" spc="100" dirty="0"/>
              <a:t> </a:t>
            </a:r>
            <a:r>
              <a:rPr lang="en-US" sz="1600" b="1" dirty="0"/>
              <a:t>SUPPLEMENT</a:t>
            </a:r>
            <a:r>
              <a:rPr lang="en-US" sz="1600" b="1" spc="100" dirty="0"/>
              <a:t> </a:t>
            </a:r>
            <a:r>
              <a:rPr lang="en-US" sz="1600" b="1" dirty="0"/>
              <a:t>YOU</a:t>
            </a:r>
            <a:r>
              <a:rPr lang="en-US" sz="1600" b="1" spc="100" dirty="0"/>
              <a:t> </a:t>
            </a:r>
            <a:r>
              <a:rPr lang="en-US" sz="1600" b="1" dirty="0"/>
              <a:t>CAN</a:t>
            </a:r>
            <a:r>
              <a:rPr lang="en-US" sz="1600" b="1" spc="100" dirty="0"/>
              <a:t> </a:t>
            </a:r>
            <a:r>
              <a:rPr lang="en-US" sz="1600" b="1" dirty="0"/>
              <a:t>FEEL”</a:t>
            </a:r>
          </a:p>
        </p:txBody>
      </p:sp>
      <p:sp>
        <p:nvSpPr>
          <p:cNvPr id="8" name="Subtitle 2"/>
          <p:cNvSpPr txBox="1">
            <a:spLocks/>
          </p:cNvSpPr>
          <p:nvPr/>
        </p:nvSpPr>
        <p:spPr>
          <a:xfrm>
            <a:off x="5564304" y="3963796"/>
            <a:ext cx="1935534" cy="1592942"/>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ts val="4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Dr. </a:t>
            </a:r>
            <a:r>
              <a:rPr lang="en-US" sz="1500" dirty="0" err="1"/>
              <a:t>Mercola</a:t>
            </a:r>
            <a:r>
              <a:rPr lang="en-US" sz="1500" dirty="0"/>
              <a:t> on the Dr. Oz show: “The #1 Supplement You Should Be Taking”</a:t>
            </a:r>
          </a:p>
        </p:txBody>
      </p:sp>
      <p:sp>
        <p:nvSpPr>
          <p:cNvPr id="9" name="Subtitle 2"/>
          <p:cNvSpPr txBox="1">
            <a:spLocks/>
          </p:cNvSpPr>
          <p:nvPr/>
        </p:nvSpPr>
        <p:spPr>
          <a:xfrm>
            <a:off x="2772269" y="3963796"/>
            <a:ext cx="2082913" cy="996301"/>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ts val="4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Great repeat business</a:t>
            </a:r>
          </a:p>
        </p:txBody>
      </p:sp>
      <p:grpSp>
        <p:nvGrpSpPr>
          <p:cNvPr id="21" name="Group 4"/>
          <p:cNvGrpSpPr>
            <a:grpSpLocks noChangeAspect="1"/>
          </p:cNvGrpSpPr>
          <p:nvPr/>
        </p:nvGrpSpPr>
        <p:grpSpPr bwMode="auto">
          <a:xfrm>
            <a:off x="892969" y="2390776"/>
            <a:ext cx="5735640" cy="1503363"/>
            <a:chOff x="560" y="1506"/>
            <a:chExt cx="3613" cy="947"/>
          </a:xfrm>
        </p:grpSpPr>
        <p:sp>
          <p:nvSpPr>
            <p:cNvPr id="22" name="Freeform 5"/>
            <p:cNvSpPr>
              <a:spLocks/>
            </p:cNvSpPr>
            <p:nvPr/>
          </p:nvSpPr>
          <p:spPr bwMode="auto">
            <a:xfrm>
              <a:off x="560" y="1506"/>
              <a:ext cx="71" cy="624"/>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p:nvSpPr>
          <p:spPr bwMode="auto">
            <a:xfrm>
              <a:off x="4140" y="2124"/>
              <a:ext cx="33" cy="271"/>
            </a:xfrm>
            <a:custGeom>
              <a:avLst/>
              <a:gdLst>
                <a:gd name="T0" fmla="*/ 0 h 489"/>
                <a:gd name="T1" fmla="*/ 0 h 489"/>
                <a:gd name="T2" fmla="*/ 489 h 489"/>
              </a:gdLst>
              <a:ahLst/>
              <a:cxnLst>
                <a:cxn ang="0">
                  <a:pos x="0" y="T0"/>
                </a:cxn>
                <a:cxn ang="0">
                  <a:pos x="0" y="T1"/>
                </a:cxn>
                <a:cxn ang="0">
                  <a:pos x="0" y="T2"/>
                </a:cxn>
              </a:cxnLst>
              <a:rect l="0" t="0" r="r" b="b"/>
              <a:pathLst>
                <a:path h="489">
                  <a:moveTo>
                    <a:pt x="0" y="0"/>
                  </a:moveTo>
                  <a:lnTo>
                    <a:pt x="0" y="0"/>
                  </a:lnTo>
                  <a:lnTo>
                    <a:pt x="0" y="489"/>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p:nvSpPr>
          <p:spPr bwMode="auto">
            <a:xfrm>
              <a:off x="4108" y="2388"/>
              <a:ext cx="65" cy="65"/>
            </a:xfrm>
            <a:custGeom>
              <a:avLst/>
              <a:gdLst>
                <a:gd name="T0" fmla="*/ 53 w 107"/>
                <a:gd name="T1" fmla="*/ 107 h 107"/>
                <a:gd name="T2" fmla="*/ 53 w 107"/>
                <a:gd name="T3" fmla="*/ 107 h 107"/>
                <a:gd name="T4" fmla="*/ 107 w 107"/>
                <a:gd name="T5" fmla="*/ 54 h 107"/>
                <a:gd name="T6" fmla="*/ 53 w 107"/>
                <a:gd name="T7" fmla="*/ 0 h 107"/>
                <a:gd name="T8" fmla="*/ 0 w 107"/>
                <a:gd name="T9" fmla="*/ 54 h 107"/>
                <a:gd name="T10" fmla="*/ 53 w 107"/>
                <a:gd name="T11" fmla="*/ 107 h 107"/>
              </a:gdLst>
              <a:ahLst/>
              <a:cxnLst>
                <a:cxn ang="0">
                  <a:pos x="T0" y="T1"/>
                </a:cxn>
                <a:cxn ang="0">
                  <a:pos x="T2" y="T3"/>
                </a:cxn>
                <a:cxn ang="0">
                  <a:pos x="T4" y="T5"/>
                </a:cxn>
                <a:cxn ang="0">
                  <a:pos x="T6" y="T7"/>
                </a:cxn>
                <a:cxn ang="0">
                  <a:pos x="T8" y="T9"/>
                </a:cxn>
                <a:cxn ang="0">
                  <a:pos x="T10" y="T11"/>
                </a:cxn>
              </a:cxnLst>
              <a:rect l="0" t="0" r="r" b="b"/>
              <a:pathLst>
                <a:path w="107" h="107">
                  <a:moveTo>
                    <a:pt x="53" y="107"/>
                  </a:moveTo>
                  <a:lnTo>
                    <a:pt x="53" y="107"/>
                  </a:lnTo>
                  <a:cubicBezTo>
                    <a:pt x="83" y="107"/>
                    <a:pt x="107" y="83"/>
                    <a:pt x="107" y="54"/>
                  </a:cubicBezTo>
                  <a:cubicBezTo>
                    <a:pt x="107" y="24"/>
                    <a:pt x="83" y="0"/>
                    <a:pt x="53" y="0"/>
                  </a:cubicBezTo>
                  <a:cubicBezTo>
                    <a:pt x="24" y="0"/>
                    <a:pt x="0" y="24"/>
                    <a:pt x="0" y="54"/>
                  </a:cubicBezTo>
                  <a:cubicBezTo>
                    <a:pt x="0" y="83"/>
                    <a:pt x="24" y="107"/>
                    <a:pt x="53" y="10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p:nvSpPr>
          <p:spPr bwMode="auto">
            <a:xfrm>
              <a:off x="560" y="2125"/>
              <a:ext cx="3580" cy="102"/>
            </a:xfrm>
            <a:custGeom>
              <a:avLst/>
              <a:gdLst>
                <a:gd name="T0" fmla="*/ 6060 w 6060"/>
                <a:gd name="T1" fmla="*/ 6060 w 6060"/>
                <a:gd name="T2" fmla="*/ 0 w 6060"/>
              </a:gdLst>
              <a:ahLst/>
              <a:cxnLst>
                <a:cxn ang="0">
                  <a:pos x="T0" y="0"/>
                </a:cxn>
                <a:cxn ang="0">
                  <a:pos x="T1" y="0"/>
                </a:cxn>
                <a:cxn ang="0">
                  <a:pos x="T2" y="0"/>
                </a:cxn>
              </a:cxnLst>
              <a:rect l="0" t="0" r="r" b="b"/>
              <a:pathLst>
                <a:path w="6060">
                  <a:moveTo>
                    <a:pt x="6060" y="0"/>
                  </a:moveTo>
                  <a:lnTo>
                    <a:pt x="6060"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p:cNvSpPr>
            <p:nvPr/>
          </p:nvSpPr>
          <p:spPr bwMode="auto">
            <a:xfrm>
              <a:off x="2332" y="2125"/>
              <a:ext cx="95" cy="263"/>
            </a:xfrm>
            <a:custGeom>
              <a:avLst/>
              <a:gdLst>
                <a:gd name="T0" fmla="*/ 0 h 1521"/>
                <a:gd name="T1" fmla="*/ 0 h 1521"/>
                <a:gd name="T2" fmla="*/ 1521 h 1521"/>
              </a:gdLst>
              <a:ahLst/>
              <a:cxnLst>
                <a:cxn ang="0">
                  <a:pos x="0" y="T0"/>
                </a:cxn>
                <a:cxn ang="0">
                  <a:pos x="0" y="T1"/>
                </a:cxn>
                <a:cxn ang="0">
                  <a:pos x="0" y="T2"/>
                </a:cxn>
              </a:cxnLst>
              <a:rect l="0" t="0" r="r" b="b"/>
              <a:pathLst>
                <a:path h="1521">
                  <a:moveTo>
                    <a:pt x="0" y="0"/>
                  </a:moveTo>
                  <a:lnTo>
                    <a:pt x="0" y="0"/>
                  </a:lnTo>
                  <a:lnTo>
                    <a:pt x="0" y="1521"/>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p:cNvSpPr>
              <a:spLocks/>
            </p:cNvSpPr>
            <p:nvPr/>
          </p:nvSpPr>
          <p:spPr bwMode="auto">
            <a:xfrm>
              <a:off x="2300" y="2388"/>
              <a:ext cx="65" cy="65"/>
            </a:xfrm>
            <a:custGeom>
              <a:avLst/>
              <a:gdLst>
                <a:gd name="T0" fmla="*/ 53 w 107"/>
                <a:gd name="T1" fmla="*/ 107 h 107"/>
                <a:gd name="T2" fmla="*/ 53 w 107"/>
                <a:gd name="T3" fmla="*/ 107 h 107"/>
                <a:gd name="T4" fmla="*/ 107 w 107"/>
                <a:gd name="T5" fmla="*/ 53 h 107"/>
                <a:gd name="T6" fmla="*/ 53 w 107"/>
                <a:gd name="T7" fmla="*/ 0 h 107"/>
                <a:gd name="T8" fmla="*/ 0 w 107"/>
                <a:gd name="T9" fmla="*/ 53 h 107"/>
                <a:gd name="T10" fmla="*/ 53 w 107"/>
                <a:gd name="T11" fmla="*/ 107 h 107"/>
              </a:gdLst>
              <a:ahLst/>
              <a:cxnLst>
                <a:cxn ang="0">
                  <a:pos x="T0" y="T1"/>
                </a:cxn>
                <a:cxn ang="0">
                  <a:pos x="T2" y="T3"/>
                </a:cxn>
                <a:cxn ang="0">
                  <a:pos x="T4" y="T5"/>
                </a:cxn>
                <a:cxn ang="0">
                  <a:pos x="T6" y="T7"/>
                </a:cxn>
                <a:cxn ang="0">
                  <a:pos x="T8" y="T9"/>
                </a:cxn>
                <a:cxn ang="0">
                  <a:pos x="T10" y="T11"/>
                </a:cxn>
              </a:cxnLst>
              <a:rect l="0" t="0" r="r" b="b"/>
              <a:pathLst>
                <a:path w="107" h="107">
                  <a:moveTo>
                    <a:pt x="53" y="107"/>
                  </a:moveTo>
                  <a:lnTo>
                    <a:pt x="53" y="107"/>
                  </a:lnTo>
                  <a:cubicBezTo>
                    <a:pt x="83" y="107"/>
                    <a:pt x="107" y="83"/>
                    <a:pt x="107" y="53"/>
                  </a:cubicBezTo>
                  <a:cubicBezTo>
                    <a:pt x="107" y="24"/>
                    <a:pt x="83" y="0"/>
                    <a:pt x="53" y="0"/>
                  </a:cubicBezTo>
                  <a:cubicBezTo>
                    <a:pt x="24" y="0"/>
                    <a:pt x="0" y="24"/>
                    <a:pt x="0" y="53"/>
                  </a:cubicBezTo>
                  <a:cubicBezTo>
                    <a:pt x="0" y="83"/>
                    <a:pt x="24" y="107"/>
                    <a:pt x="53" y="10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Freeform 7"/>
          <p:cNvSpPr>
            <a:spLocks/>
          </p:cNvSpPr>
          <p:nvPr/>
        </p:nvSpPr>
        <p:spPr bwMode="auto">
          <a:xfrm flipH="1">
            <a:off x="1326366" y="3366530"/>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p:cNvSpPr>
            <a:spLocks/>
          </p:cNvSpPr>
          <p:nvPr/>
        </p:nvSpPr>
        <p:spPr bwMode="auto">
          <a:xfrm>
            <a:off x="1321605"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3773" y="0"/>
            <a:ext cx="4840752" cy="2430127"/>
          </a:xfrm>
          <a:prstGeom prst="rect">
            <a:avLst/>
          </a:prstGeom>
        </p:spPr>
      </p:pic>
    </p:spTree>
    <p:extLst>
      <p:ext uri="{BB962C8B-B14F-4D97-AF65-F5344CB8AC3E}">
        <p14:creationId xmlns:p14="http://schemas.microsoft.com/office/powerpoint/2010/main" val="2954440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p:cNvGrpSpPr>
            <a:grpSpLocks noChangeAspect="1"/>
          </p:cNvGrpSpPr>
          <p:nvPr/>
        </p:nvGrpSpPr>
        <p:grpSpPr bwMode="auto">
          <a:xfrm>
            <a:off x="881063" y="2395539"/>
            <a:ext cx="7135813" cy="1498601"/>
            <a:chOff x="555" y="1509"/>
            <a:chExt cx="4495" cy="944"/>
          </a:xfrm>
        </p:grpSpPr>
        <p:sp>
          <p:nvSpPr>
            <p:cNvPr id="14" name="Freeform 5"/>
            <p:cNvSpPr>
              <a:spLocks/>
            </p:cNvSpPr>
            <p:nvPr/>
          </p:nvSpPr>
          <p:spPr bwMode="auto">
            <a:xfrm>
              <a:off x="555" y="1509"/>
              <a:ext cx="88" cy="623"/>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flipH="1">
              <a:off x="2077" y="2127"/>
              <a:ext cx="29" cy="294"/>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077"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5018" y="2121"/>
              <a:ext cx="32" cy="304"/>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4985" y="2389"/>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55" y="2127"/>
              <a:ext cx="4471" cy="70"/>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7"/>
          <p:cNvSpPr>
            <a:spLocks/>
          </p:cNvSpPr>
          <p:nvPr/>
        </p:nvSpPr>
        <p:spPr bwMode="auto">
          <a:xfrm flipH="1">
            <a:off x="5624355" y="3376613"/>
            <a:ext cx="45719" cy="473075"/>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8"/>
          <p:cNvSpPr>
            <a:spLocks/>
          </p:cNvSpPr>
          <p:nvPr/>
        </p:nvSpPr>
        <p:spPr bwMode="auto">
          <a:xfrm>
            <a:off x="5619592" y="3798889"/>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p:cNvSpPr>
          <p:nvPr/>
        </p:nvSpPr>
        <p:spPr bwMode="auto">
          <a:xfrm flipH="1">
            <a:off x="1058385" y="3376055"/>
            <a:ext cx="46038" cy="482600"/>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p:cNvSpPr>
          <p:nvPr/>
        </p:nvSpPr>
        <p:spPr bwMode="auto">
          <a:xfrm>
            <a:off x="1053624"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Title 1"/>
          <p:cNvSpPr>
            <a:spLocks noGrp="1"/>
          </p:cNvSpPr>
          <p:nvPr>
            <p:ph type="title"/>
          </p:nvPr>
        </p:nvSpPr>
        <p:spPr>
          <a:xfrm>
            <a:off x="974039" y="2432818"/>
            <a:ext cx="7810064" cy="556352"/>
          </a:xfrm>
        </p:spPr>
        <p:txBody>
          <a:bodyPr>
            <a:noAutofit/>
          </a:bodyPr>
          <a:lstStyle/>
          <a:p>
            <a:r>
              <a:rPr lang="en-US" dirty="0"/>
              <a:t>MARKETING ASSISTANCE</a:t>
            </a:r>
          </a:p>
        </p:txBody>
      </p:sp>
      <p:sp>
        <p:nvSpPr>
          <p:cNvPr id="42" name="Subtitle 2"/>
          <p:cNvSpPr txBox="1">
            <a:spLocks/>
          </p:cNvSpPr>
          <p:nvPr/>
        </p:nvSpPr>
        <p:spPr>
          <a:xfrm>
            <a:off x="1005253" y="2925243"/>
            <a:ext cx="8058065" cy="36515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ALGAEHEALTH</a:t>
            </a:r>
            <a:r>
              <a:rPr lang="en-US" sz="1600" b="1" spc="100" dirty="0"/>
              <a:t> </a:t>
            </a:r>
            <a:r>
              <a:rPr lang="en-US" sz="1600" b="1" dirty="0"/>
              <a:t>PROVIDES</a:t>
            </a:r>
            <a:r>
              <a:rPr lang="en-US" sz="1600" b="1" spc="100" dirty="0"/>
              <a:t> </a:t>
            </a:r>
            <a:r>
              <a:rPr lang="en-US" sz="1600" b="1" dirty="0"/>
              <a:t>UNPARALLELED</a:t>
            </a:r>
            <a:r>
              <a:rPr lang="en-US" sz="1600" b="1" spc="100" dirty="0"/>
              <a:t> </a:t>
            </a:r>
            <a:r>
              <a:rPr lang="en-US" sz="1600" b="1" dirty="0"/>
              <a:t>SUPPORT</a:t>
            </a:r>
            <a:r>
              <a:rPr lang="en-US" sz="1600" b="1" spc="100" dirty="0"/>
              <a:t> </a:t>
            </a:r>
            <a:r>
              <a:rPr lang="en-US" sz="1600" b="1" dirty="0"/>
              <a:t>FOR</a:t>
            </a:r>
            <a:r>
              <a:rPr lang="en-US" sz="1600" b="1" spc="100" dirty="0"/>
              <a:t> </a:t>
            </a:r>
            <a:r>
              <a:rPr lang="en-US" sz="1600" b="1" dirty="0"/>
              <a:t>OUR</a:t>
            </a:r>
            <a:r>
              <a:rPr lang="en-US" sz="1600" b="1" spc="100" dirty="0"/>
              <a:t> </a:t>
            </a:r>
            <a:r>
              <a:rPr lang="en-US" sz="1600" b="1" dirty="0"/>
              <a:t>CUSTOMERS</a:t>
            </a:r>
          </a:p>
        </p:txBody>
      </p:sp>
      <p:sp>
        <p:nvSpPr>
          <p:cNvPr id="43" name="Rectangle 42"/>
          <p:cNvSpPr/>
          <p:nvPr/>
        </p:nvSpPr>
        <p:spPr>
          <a:xfrm>
            <a:off x="7247877" y="3969429"/>
            <a:ext cx="1487198" cy="834396"/>
          </a:xfrm>
          <a:prstGeom prst="rect">
            <a:avLst/>
          </a:prstGeom>
        </p:spPr>
        <p:txBody>
          <a:bodyPr wrap="square">
            <a:spAutoFit/>
          </a:bodyPr>
          <a:lstStyle/>
          <a:p>
            <a:pPr marL="114300">
              <a:lnSpc>
                <a:spcPct val="110000"/>
              </a:lnSpc>
              <a:spcAft>
                <a:spcPts val="200"/>
              </a:spcAft>
              <a:buSzPct val="80000"/>
            </a:pPr>
            <a:r>
              <a:rPr lang="en-US" sz="1500" dirty="0">
                <a:solidFill>
                  <a:schemeClr val="bg1"/>
                </a:solidFill>
              </a:rPr>
              <a:t>Marketing Consultation and Guidance</a:t>
            </a:r>
          </a:p>
        </p:txBody>
      </p:sp>
      <p:sp>
        <p:nvSpPr>
          <p:cNvPr id="44" name="Rectangle 43"/>
          <p:cNvSpPr/>
          <p:nvPr/>
        </p:nvSpPr>
        <p:spPr>
          <a:xfrm>
            <a:off x="431498" y="3969429"/>
            <a:ext cx="1345849" cy="323165"/>
          </a:xfrm>
          <a:prstGeom prst="rect">
            <a:avLst/>
          </a:prstGeom>
        </p:spPr>
        <p:txBody>
          <a:bodyPr wrap="square">
            <a:spAutoFit/>
          </a:bodyPr>
          <a:lstStyle/>
          <a:p>
            <a:pPr>
              <a:spcAft>
                <a:spcPts val="200"/>
              </a:spcAft>
              <a:buSzPct val="80000"/>
            </a:pPr>
            <a:r>
              <a:rPr lang="en-US" sz="1500" dirty="0">
                <a:solidFill>
                  <a:schemeClr val="bg1"/>
                </a:solidFill>
              </a:rPr>
              <a:t>White Papers</a:t>
            </a:r>
          </a:p>
        </p:txBody>
      </p:sp>
      <p:sp>
        <p:nvSpPr>
          <p:cNvPr id="45" name="Rectangle 44"/>
          <p:cNvSpPr/>
          <p:nvPr/>
        </p:nvSpPr>
        <p:spPr>
          <a:xfrm>
            <a:off x="2640896" y="3969429"/>
            <a:ext cx="1404760" cy="323165"/>
          </a:xfrm>
          <a:prstGeom prst="rect">
            <a:avLst/>
          </a:prstGeom>
        </p:spPr>
        <p:txBody>
          <a:bodyPr wrap="square">
            <a:spAutoFit/>
          </a:bodyPr>
          <a:lstStyle/>
          <a:p>
            <a:pPr>
              <a:spcAft>
                <a:spcPts val="200"/>
              </a:spcAft>
              <a:buSzPct val="80000"/>
            </a:pPr>
            <a:r>
              <a:rPr lang="en-US" sz="1500" dirty="0">
                <a:solidFill>
                  <a:schemeClr val="bg1"/>
                </a:solidFill>
              </a:rPr>
              <a:t>Abstract Lists</a:t>
            </a:r>
          </a:p>
        </p:txBody>
      </p:sp>
      <p:sp>
        <p:nvSpPr>
          <p:cNvPr id="46" name="Rectangle 45"/>
          <p:cNvSpPr/>
          <p:nvPr/>
        </p:nvSpPr>
        <p:spPr>
          <a:xfrm>
            <a:off x="4824045" y="3969429"/>
            <a:ext cx="1692058" cy="323165"/>
          </a:xfrm>
          <a:prstGeom prst="rect">
            <a:avLst/>
          </a:prstGeom>
        </p:spPr>
        <p:txBody>
          <a:bodyPr wrap="square">
            <a:spAutoFit/>
          </a:bodyPr>
          <a:lstStyle/>
          <a:p>
            <a:pPr>
              <a:spcAft>
                <a:spcPts val="200"/>
              </a:spcAft>
              <a:buSzPct val="80000"/>
            </a:pPr>
            <a:r>
              <a:rPr lang="en-US" sz="1500" dirty="0">
                <a:solidFill>
                  <a:schemeClr val="bg1"/>
                </a:solidFill>
              </a:rPr>
              <a:t>Astaxanthin Book</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72" y="0"/>
            <a:ext cx="9141428" cy="2432818"/>
          </a:xfrm>
          <a:prstGeom prst="rect">
            <a:avLst/>
          </a:prstGeom>
        </p:spPr>
      </p:pic>
    </p:spTree>
    <p:extLst>
      <p:ext uri="{BB962C8B-B14F-4D97-AF65-F5344CB8AC3E}">
        <p14:creationId xmlns:p14="http://schemas.microsoft.com/office/powerpoint/2010/main" val="6897875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2432818"/>
            <a:ext cx="9144000" cy="3307582"/>
          </a:xfrm>
          <a:prstGeom prst="rect">
            <a:avLst/>
          </a:prstGeom>
          <a:solidFill>
            <a:srgbClr val="761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55455" y="4326458"/>
            <a:ext cx="5909737" cy="1752600"/>
          </a:xfrm>
        </p:spPr>
        <p:txBody>
          <a:bodyPr>
            <a:normAutofit/>
          </a:bodyPr>
          <a:lstStyle/>
          <a:p>
            <a:pPr>
              <a:spcAft>
                <a:spcPts val="200"/>
              </a:spcAft>
              <a:buSzPct val="80000"/>
            </a:pPr>
            <a:r>
              <a:rPr lang="en-US" sz="1600" dirty="0">
                <a:solidFill>
                  <a:srgbClr val="FFFFFF"/>
                </a:solidFill>
              </a:rPr>
              <a:t>For questions or more information please contact us at </a:t>
            </a:r>
            <a:r>
              <a:rPr lang="en-US" sz="1600" b="1" dirty="0" err="1">
                <a:solidFill>
                  <a:srgbClr val="FFFFFF"/>
                </a:solidFill>
              </a:rPr>
              <a:t>algaehealthsciences.com</a:t>
            </a:r>
            <a:r>
              <a:rPr lang="en-US" sz="1600" dirty="0">
                <a:solidFill>
                  <a:srgbClr val="FFFFFF"/>
                </a:solidFill>
              </a:rPr>
              <a:t> or</a:t>
            </a:r>
            <a:r>
              <a:rPr lang="en-US" sz="1600" b="1" dirty="0">
                <a:solidFill>
                  <a:srgbClr val="FFFFFF"/>
                </a:solidFill>
              </a:rPr>
              <a:t> </a:t>
            </a:r>
            <a:r>
              <a:rPr lang="en-US" sz="1600" b="1" dirty="0" err="1">
                <a:solidFill>
                  <a:srgbClr val="FFFFFF"/>
                </a:solidFill>
              </a:rPr>
              <a:t>bggworld.com</a:t>
            </a:r>
            <a:endParaRPr lang="en-US" sz="1600" b="1" dirty="0">
              <a:solidFill>
                <a:srgbClr val="FFFFFF"/>
              </a:solidFill>
            </a:endParaRPr>
          </a:p>
        </p:txBody>
      </p:sp>
      <p:sp>
        <p:nvSpPr>
          <p:cNvPr id="2" name="Title 1"/>
          <p:cNvSpPr>
            <a:spLocks noGrp="1"/>
          </p:cNvSpPr>
          <p:nvPr>
            <p:ph type="title"/>
          </p:nvPr>
        </p:nvSpPr>
        <p:spPr>
          <a:xfrm>
            <a:off x="395523" y="3011162"/>
            <a:ext cx="8229600" cy="1143000"/>
          </a:xfrm>
        </p:spPr>
        <p:txBody>
          <a:bodyPr>
            <a:noAutofit/>
          </a:bodyPr>
          <a:lstStyle/>
          <a:p>
            <a:r>
              <a:rPr lang="en-US" sz="3000" b="1" dirty="0">
                <a:solidFill>
                  <a:srgbClr val="FFFFFF"/>
                </a:solidFill>
              </a:rPr>
              <a:t>THANK YOU</a:t>
            </a:r>
            <a:br>
              <a:rPr lang="en-US" sz="3000" b="1" dirty="0">
                <a:solidFill>
                  <a:srgbClr val="FFFFFF"/>
                </a:solidFill>
              </a:rPr>
            </a:br>
            <a:r>
              <a:rPr lang="en-US" sz="3000" dirty="0">
                <a:solidFill>
                  <a:srgbClr val="FFFFFF"/>
                </a:solidFill>
              </a:rPr>
              <a:t>FOR YOUR ATTENTION</a:t>
            </a:r>
          </a:p>
        </p:txBody>
      </p:sp>
      <p:sp>
        <p:nvSpPr>
          <p:cNvPr id="13" name="Freeform 11"/>
          <p:cNvSpPr>
            <a:spLocks/>
          </p:cNvSpPr>
          <p:nvPr/>
        </p:nvSpPr>
        <p:spPr bwMode="auto">
          <a:xfrm>
            <a:off x="1487721" y="4154162"/>
            <a:ext cx="6045204" cy="122106"/>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158" y="944091"/>
            <a:ext cx="3958865" cy="1121678"/>
          </a:xfrm>
          <a:prstGeom prst="rect">
            <a:avLst/>
          </a:prstGeom>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t="23667" b="23667"/>
          <a:stretch/>
        </p:blipFill>
        <p:spPr>
          <a:xfrm>
            <a:off x="4913821" y="1002775"/>
            <a:ext cx="2932371" cy="1088510"/>
          </a:xfrm>
          <a:prstGeom prst="rect">
            <a:avLst/>
          </a:prstGeom>
        </p:spPr>
      </p:pic>
      <p:sp>
        <p:nvSpPr>
          <p:cNvPr id="4" name="Rectangle 3"/>
          <p:cNvSpPr/>
          <p:nvPr/>
        </p:nvSpPr>
        <p:spPr>
          <a:xfrm>
            <a:off x="1000606" y="5887857"/>
            <a:ext cx="7142788" cy="861774"/>
          </a:xfrm>
          <a:prstGeom prst="rect">
            <a:avLst/>
          </a:prstGeom>
        </p:spPr>
        <p:txBody>
          <a:bodyPr wrap="square">
            <a:spAutoFit/>
          </a:bodyPr>
          <a:lstStyle/>
          <a:p>
            <a:pPr algn="ctr"/>
            <a:r>
              <a:rPr lang="en-US" sz="1000" b="1" dirty="0">
                <a:solidFill>
                  <a:srgbClr val="454545"/>
                </a:solidFill>
                <a:ea typeface="SimSun" panose="02010600030101010101" pitchFamily="2" charset="-122"/>
                <a:cs typeface="Calibri Light" panose="020F0302020204030204" pitchFamily="34" charset="0"/>
              </a:rPr>
              <a:t>These statements have not been evaluated by the Food and Drug Administration. </a:t>
            </a:r>
          </a:p>
          <a:p>
            <a:pPr algn="ctr"/>
            <a:r>
              <a:rPr lang="en-US" sz="1000" b="1" dirty="0">
                <a:solidFill>
                  <a:srgbClr val="454545"/>
                </a:solidFill>
                <a:ea typeface="SimSun" panose="02010600030101010101" pitchFamily="2" charset="-122"/>
                <a:cs typeface="Calibri Light" panose="020F0302020204030204" pitchFamily="34" charset="0"/>
              </a:rPr>
              <a:t>This product is not intended to diagnose, treat, cure, or prevent any disease. Please note that the physiological activity of the ingredient described herein is supported by the referenced clinical trial reports. Marketers of finished products containing the ingredient described herein are responsible for determining whether the claims made for such products are lawful and in compliance with the laws of the country in which they will market the products.</a:t>
            </a:r>
            <a:endParaRPr lang="en-US" sz="1000" b="1" dirty="0">
              <a:solidFill>
                <a:srgbClr val="454545"/>
              </a:solidFill>
              <a:cs typeface="Calibri Light" panose="020F0302020204030204" pitchFamily="34" charset="0"/>
            </a:endParaRPr>
          </a:p>
        </p:txBody>
      </p:sp>
    </p:spTree>
    <p:extLst>
      <p:ext uri="{BB962C8B-B14F-4D97-AF65-F5344CB8AC3E}">
        <p14:creationId xmlns:p14="http://schemas.microsoft.com/office/powerpoint/2010/main" val="384303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7"/>
          <p:cNvSpPr>
            <a:spLocks/>
          </p:cNvSpPr>
          <p:nvPr/>
        </p:nvSpPr>
        <p:spPr bwMode="auto">
          <a:xfrm flipH="1">
            <a:off x="1340325" y="3376614"/>
            <a:ext cx="46038" cy="472516"/>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1343184"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1" name="Picture 3" descr="C:\Users\Home-PC\Documents\Personal\Marketing\Logos and Graphics\Farm Shots\12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71"/>
            <a:ext cx="9144000" cy="2420471"/>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p:cNvSpPr txBox="1">
            <a:spLocks/>
          </p:cNvSpPr>
          <p:nvPr/>
        </p:nvSpPr>
        <p:spPr>
          <a:xfrm>
            <a:off x="974038" y="2423641"/>
            <a:ext cx="6763306" cy="1068559"/>
          </a:xfrm>
          <a:prstGeom prst="rect">
            <a:avLst/>
          </a:prstGeom>
          <a:ln>
            <a:noFill/>
          </a:ln>
        </p:spPr>
        <p:txBody>
          <a:bodyPr vert="horz" lIns="91440" tIns="45720" rIns="91440" bIns="45720" rtlCol="0" anchor="t">
            <a:normAutofit/>
          </a:bodyPr>
          <a:lstStyle>
            <a:lvl1pPr algn="l" defTabSz="457200" rtl="0" eaLnBrk="1" latinLnBrk="0" hangingPunct="1">
              <a:spcBef>
                <a:spcPct val="0"/>
              </a:spcBef>
              <a:buNone/>
              <a:defRPr sz="3000" b="1" i="0" kern="1200">
                <a:solidFill>
                  <a:schemeClr val="bg1"/>
                </a:solidFill>
                <a:latin typeface="Arial"/>
                <a:ea typeface="+mj-ea"/>
                <a:cs typeface="Arial"/>
              </a:defRPr>
            </a:lvl1pPr>
          </a:lstStyle>
          <a:p>
            <a:r>
              <a:rPr lang="en-US"/>
              <a:t>OUR FARM</a:t>
            </a:r>
            <a:endParaRPr lang="en-US" dirty="0"/>
          </a:p>
        </p:txBody>
      </p:sp>
      <p:sp>
        <p:nvSpPr>
          <p:cNvPr id="29" name="Subtitle 12"/>
          <p:cNvSpPr>
            <a:spLocks noGrp="1"/>
          </p:cNvSpPr>
          <p:nvPr>
            <p:ph type="subTitle" idx="1"/>
          </p:nvPr>
        </p:nvSpPr>
        <p:spPr>
          <a:xfrm>
            <a:off x="358028" y="3931298"/>
            <a:ext cx="2173427" cy="1262892"/>
          </a:xfrm>
        </p:spPr>
        <p:txBody>
          <a:bodyPr>
            <a:normAutofit/>
          </a:bodyPr>
          <a:lstStyle/>
          <a:p>
            <a:pPr>
              <a:lnSpc>
                <a:spcPct val="100000"/>
              </a:lnSpc>
            </a:pPr>
            <a:r>
              <a:rPr lang="en-US" dirty="0"/>
              <a:t>World’s second largest Natural Astaxanthin producer</a:t>
            </a:r>
          </a:p>
          <a:p>
            <a:pPr>
              <a:lnSpc>
                <a:spcPct val="100000"/>
              </a:lnSpc>
            </a:pPr>
            <a:endParaRPr lang="en-US" dirty="0"/>
          </a:p>
        </p:txBody>
      </p:sp>
      <p:sp>
        <p:nvSpPr>
          <p:cNvPr id="30" name="Subtitle 12"/>
          <p:cNvSpPr txBox="1">
            <a:spLocks/>
          </p:cNvSpPr>
          <p:nvPr/>
        </p:nvSpPr>
        <p:spPr>
          <a:xfrm>
            <a:off x="2821080" y="3931298"/>
            <a:ext cx="1546134"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All glass tubing to protect from contamination</a:t>
            </a:r>
          </a:p>
        </p:txBody>
      </p:sp>
      <p:sp>
        <p:nvSpPr>
          <p:cNvPr id="31" name="Subtitle 12"/>
          <p:cNvSpPr txBox="1">
            <a:spLocks/>
          </p:cNvSpPr>
          <p:nvPr/>
        </p:nvSpPr>
        <p:spPr>
          <a:xfrm>
            <a:off x="7012855" y="3931298"/>
            <a:ext cx="1656360"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Pristine growing region, clean air &amp; water</a:t>
            </a:r>
          </a:p>
        </p:txBody>
      </p:sp>
      <p:sp>
        <p:nvSpPr>
          <p:cNvPr id="17" name="Subtitle 2"/>
          <p:cNvSpPr txBox="1">
            <a:spLocks/>
          </p:cNvSpPr>
          <p:nvPr/>
        </p:nvSpPr>
        <p:spPr>
          <a:xfrm>
            <a:off x="1005254" y="2951658"/>
            <a:ext cx="5697308" cy="36148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LEADING</a:t>
            </a:r>
            <a:r>
              <a:rPr lang="en-US" sz="1600" b="1" spc="200" dirty="0"/>
              <a:t> </a:t>
            </a:r>
            <a:r>
              <a:rPr lang="en-US" sz="1600" b="1" i="1" dirty="0"/>
              <a:t>HAEMATOCOCCUS</a:t>
            </a:r>
            <a:r>
              <a:rPr lang="en-US" sz="1600" b="1" spc="200" dirty="0"/>
              <a:t> </a:t>
            </a:r>
            <a:r>
              <a:rPr lang="en-US" sz="1600" b="1" dirty="0"/>
              <a:t>FARM</a:t>
            </a:r>
          </a:p>
        </p:txBody>
      </p:sp>
      <p:grpSp>
        <p:nvGrpSpPr>
          <p:cNvPr id="54" name="Group 4"/>
          <p:cNvGrpSpPr>
            <a:grpSpLocks noChangeAspect="1"/>
          </p:cNvGrpSpPr>
          <p:nvPr/>
        </p:nvGrpSpPr>
        <p:grpSpPr bwMode="auto">
          <a:xfrm>
            <a:off x="881063" y="2424113"/>
            <a:ext cx="6945313" cy="1470025"/>
            <a:chOff x="555" y="1527"/>
            <a:chExt cx="4375" cy="926"/>
          </a:xfrm>
        </p:grpSpPr>
        <p:sp>
          <p:nvSpPr>
            <p:cNvPr id="55" name="Freeform 5"/>
            <p:cNvSpPr>
              <a:spLocks/>
            </p:cNvSpPr>
            <p:nvPr/>
          </p:nvSpPr>
          <p:spPr bwMode="auto">
            <a:xfrm>
              <a:off x="555" y="1527"/>
              <a:ext cx="59" cy="600"/>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7"/>
            <p:cNvSpPr>
              <a:spLocks/>
            </p:cNvSpPr>
            <p:nvPr/>
          </p:nvSpPr>
          <p:spPr bwMode="auto">
            <a:xfrm>
              <a:off x="2237" y="2127"/>
              <a:ext cx="29" cy="29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8"/>
            <p:cNvSpPr>
              <a:spLocks/>
            </p:cNvSpPr>
            <p:nvPr/>
          </p:nvSpPr>
          <p:spPr bwMode="auto">
            <a:xfrm>
              <a:off x="2209"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9"/>
            <p:cNvSpPr>
              <a:spLocks/>
            </p:cNvSpPr>
            <p:nvPr/>
          </p:nvSpPr>
          <p:spPr bwMode="auto">
            <a:xfrm>
              <a:off x="4894" y="2127"/>
              <a:ext cx="29" cy="29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0"/>
            <p:cNvSpPr>
              <a:spLocks/>
            </p:cNvSpPr>
            <p:nvPr/>
          </p:nvSpPr>
          <p:spPr bwMode="auto">
            <a:xfrm>
              <a:off x="4865" y="2389"/>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Freeform 11"/>
          <p:cNvSpPr>
            <a:spLocks/>
          </p:cNvSpPr>
          <p:nvPr/>
        </p:nvSpPr>
        <p:spPr bwMode="auto">
          <a:xfrm>
            <a:off x="881064" y="3376614"/>
            <a:ext cx="6888162" cy="236867"/>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Subtitle 12"/>
          <p:cNvSpPr txBox="1">
            <a:spLocks/>
          </p:cNvSpPr>
          <p:nvPr/>
        </p:nvSpPr>
        <p:spPr>
          <a:xfrm>
            <a:off x="4682758" y="3968458"/>
            <a:ext cx="2046180"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Natural process using the sun’s energy</a:t>
            </a:r>
          </a:p>
        </p:txBody>
      </p:sp>
      <p:sp>
        <p:nvSpPr>
          <p:cNvPr id="19" name="Freeform 7"/>
          <p:cNvSpPr>
            <a:spLocks/>
          </p:cNvSpPr>
          <p:nvPr/>
        </p:nvSpPr>
        <p:spPr bwMode="auto">
          <a:xfrm>
            <a:off x="5689600" y="3387260"/>
            <a:ext cx="46038" cy="474663"/>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p:cNvSpPr>
          <p:nvPr/>
        </p:nvSpPr>
        <p:spPr bwMode="auto">
          <a:xfrm>
            <a:off x="5645150" y="3803185"/>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3652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8"/>
          <p:cNvSpPr>
            <a:spLocks/>
          </p:cNvSpPr>
          <p:nvPr/>
        </p:nvSpPr>
        <p:spPr bwMode="auto">
          <a:xfrm>
            <a:off x="1335563"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7" name="Picture 6" descr="C:\Users\Home-PC\Documents\Personal\Marketing\Logos Graphics Labels\Laboratory Shots\DSC_0006.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 y="0"/>
            <a:ext cx="9144001" cy="2419350"/>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a:spLocks noGrp="1"/>
          </p:cNvSpPr>
          <p:nvPr>
            <p:ph type="title"/>
          </p:nvPr>
        </p:nvSpPr>
        <p:spPr>
          <a:xfrm>
            <a:off x="974037" y="2420622"/>
            <a:ext cx="7022001" cy="574946"/>
          </a:xfrm>
        </p:spPr>
        <p:txBody>
          <a:bodyPr>
            <a:normAutofit/>
          </a:bodyPr>
          <a:lstStyle/>
          <a:p>
            <a:r>
              <a:rPr lang="en-US" dirty="0"/>
              <a:t>OUR FARM</a:t>
            </a:r>
          </a:p>
        </p:txBody>
      </p:sp>
      <p:sp>
        <p:nvSpPr>
          <p:cNvPr id="22" name="Subtitle 12"/>
          <p:cNvSpPr>
            <a:spLocks noGrp="1"/>
          </p:cNvSpPr>
          <p:nvPr>
            <p:ph type="subTitle" idx="1"/>
          </p:nvPr>
        </p:nvSpPr>
        <p:spPr>
          <a:xfrm>
            <a:off x="610716" y="3941641"/>
            <a:ext cx="1476982" cy="1262892"/>
          </a:xfrm>
        </p:spPr>
        <p:txBody>
          <a:bodyPr/>
          <a:lstStyle/>
          <a:p>
            <a:r>
              <a:rPr lang="en-US" sz="1500" dirty="0"/>
              <a:t>State-of-the-art</a:t>
            </a:r>
          </a:p>
        </p:txBody>
      </p:sp>
      <p:sp>
        <p:nvSpPr>
          <p:cNvPr id="23" name="Subtitle 12"/>
          <p:cNvSpPr txBox="1">
            <a:spLocks/>
          </p:cNvSpPr>
          <p:nvPr/>
        </p:nvSpPr>
        <p:spPr>
          <a:xfrm>
            <a:off x="3309066" y="3941641"/>
            <a:ext cx="1360644"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Ultra-hygienic</a:t>
            </a:r>
          </a:p>
        </p:txBody>
      </p:sp>
      <p:sp>
        <p:nvSpPr>
          <p:cNvPr id="24" name="Subtitle 12"/>
          <p:cNvSpPr txBox="1">
            <a:spLocks/>
          </p:cNvSpPr>
          <p:nvPr/>
        </p:nvSpPr>
        <p:spPr>
          <a:xfrm>
            <a:off x="5814226" y="3941641"/>
            <a:ext cx="2094535"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“Most impressive labs on the algae scene”</a:t>
            </a:r>
          </a:p>
        </p:txBody>
      </p:sp>
      <p:grpSp>
        <p:nvGrpSpPr>
          <p:cNvPr id="21" name="Group 4"/>
          <p:cNvGrpSpPr>
            <a:grpSpLocks noChangeAspect="1"/>
          </p:cNvGrpSpPr>
          <p:nvPr/>
        </p:nvGrpSpPr>
        <p:grpSpPr bwMode="auto">
          <a:xfrm>
            <a:off x="881063" y="2424113"/>
            <a:ext cx="5907088" cy="1470025"/>
            <a:chOff x="555" y="1527"/>
            <a:chExt cx="3721" cy="926"/>
          </a:xfrm>
        </p:grpSpPr>
        <p:sp>
          <p:nvSpPr>
            <p:cNvPr id="25" name="Freeform 5"/>
            <p:cNvSpPr>
              <a:spLocks/>
            </p:cNvSpPr>
            <p:nvPr/>
          </p:nvSpPr>
          <p:spPr bwMode="auto">
            <a:xfrm>
              <a:off x="555" y="1527"/>
              <a:ext cx="59" cy="600"/>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7"/>
            <p:cNvSpPr>
              <a:spLocks/>
            </p:cNvSpPr>
            <p:nvPr/>
          </p:nvSpPr>
          <p:spPr bwMode="auto">
            <a:xfrm>
              <a:off x="2513" y="2127"/>
              <a:ext cx="29" cy="29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p:cNvSpPr>
            <p:nvPr/>
          </p:nvSpPr>
          <p:spPr bwMode="auto">
            <a:xfrm>
              <a:off x="2485"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p:cNvSpPr>
            <p:nvPr/>
          </p:nvSpPr>
          <p:spPr bwMode="auto">
            <a:xfrm>
              <a:off x="4240" y="2127"/>
              <a:ext cx="29" cy="29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p:cNvSpPr>
            <p:nvPr/>
          </p:nvSpPr>
          <p:spPr bwMode="auto">
            <a:xfrm>
              <a:off x="4211" y="2389"/>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Freeform 7"/>
          <p:cNvSpPr>
            <a:spLocks/>
          </p:cNvSpPr>
          <p:nvPr/>
        </p:nvSpPr>
        <p:spPr bwMode="auto">
          <a:xfrm flipH="1">
            <a:off x="1340325" y="3376614"/>
            <a:ext cx="46038" cy="472516"/>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p:cNvSpPr>
            <a:spLocks/>
          </p:cNvSpPr>
          <p:nvPr/>
        </p:nvSpPr>
        <p:spPr bwMode="auto">
          <a:xfrm>
            <a:off x="881064" y="3376614"/>
            <a:ext cx="5851526" cy="111125"/>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Subtitle 2"/>
          <p:cNvSpPr txBox="1">
            <a:spLocks/>
          </p:cNvSpPr>
          <p:nvPr/>
        </p:nvSpPr>
        <p:spPr>
          <a:xfrm>
            <a:off x="1005254" y="2951658"/>
            <a:ext cx="5697308" cy="36148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WORLD</a:t>
            </a:r>
            <a:r>
              <a:rPr lang="en-US" sz="1600" b="1" spc="160" dirty="0"/>
              <a:t> </a:t>
            </a:r>
            <a:r>
              <a:rPr lang="en-US" sz="1600" b="1" dirty="0"/>
              <a:t>CLASS</a:t>
            </a:r>
            <a:r>
              <a:rPr lang="en-US" sz="1600" b="1" spc="160" dirty="0"/>
              <a:t> </a:t>
            </a:r>
            <a:r>
              <a:rPr lang="en-US" sz="1600" b="1" dirty="0"/>
              <a:t>LABORATORIES</a:t>
            </a:r>
          </a:p>
        </p:txBody>
      </p:sp>
    </p:spTree>
    <p:extLst>
      <p:ext uri="{BB962C8B-B14F-4D97-AF65-F5344CB8AC3E}">
        <p14:creationId xmlns:p14="http://schemas.microsoft.com/office/powerpoint/2010/main" val="19606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8" y="2424111"/>
            <a:ext cx="6656368" cy="773933"/>
          </a:xfrm>
        </p:spPr>
        <p:txBody>
          <a:bodyPr>
            <a:normAutofit/>
          </a:bodyPr>
          <a:lstStyle/>
          <a:p>
            <a:r>
              <a:rPr lang="en-US" dirty="0"/>
              <a:t>OUR FARM</a:t>
            </a:r>
          </a:p>
        </p:txBody>
      </p:sp>
      <p:sp>
        <p:nvSpPr>
          <p:cNvPr id="3" name="Subtitle 12"/>
          <p:cNvSpPr>
            <a:spLocks noGrp="1"/>
          </p:cNvSpPr>
          <p:nvPr>
            <p:ph type="subTitle" idx="1"/>
          </p:nvPr>
        </p:nvSpPr>
        <p:spPr>
          <a:xfrm>
            <a:off x="411745" y="3925001"/>
            <a:ext cx="2224775" cy="892241"/>
          </a:xfrm>
        </p:spPr>
        <p:txBody>
          <a:bodyPr/>
          <a:lstStyle/>
          <a:p>
            <a:r>
              <a:rPr lang="en-US" sz="1500" dirty="0"/>
              <a:t>Nearby land earmarked for expansion</a:t>
            </a:r>
          </a:p>
        </p:txBody>
      </p:sp>
      <p:sp>
        <p:nvSpPr>
          <p:cNvPr id="4" name="Subtitle 12"/>
          <p:cNvSpPr txBox="1">
            <a:spLocks/>
          </p:cNvSpPr>
          <p:nvPr/>
        </p:nvSpPr>
        <p:spPr>
          <a:xfrm>
            <a:off x="2899908" y="3923711"/>
            <a:ext cx="2276585"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Doubling size of farm to 160 acres (64 hectares)</a:t>
            </a:r>
          </a:p>
        </p:txBody>
      </p:sp>
      <p:sp>
        <p:nvSpPr>
          <p:cNvPr id="5" name="Subtitle 12"/>
          <p:cNvSpPr txBox="1">
            <a:spLocks/>
          </p:cNvSpPr>
          <p:nvPr/>
        </p:nvSpPr>
        <p:spPr>
          <a:xfrm>
            <a:off x="5925515" y="3923711"/>
            <a:ext cx="1770685" cy="1596496"/>
          </a:xfrm>
          <a:prstGeom prst="rect">
            <a:avLst/>
          </a:prstGeom>
          <a:noFill/>
          <a:ln>
            <a:noFill/>
          </a:ln>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dirty="0"/>
              <a:t>World’s largest producer by 2021</a:t>
            </a:r>
          </a:p>
        </p:txBody>
      </p:sp>
      <p:pic>
        <p:nvPicPr>
          <p:cNvPr id="7" name="Picture 2" descr="C:\Users\Home-PC\Documents\Personal\Marketing\Logos and Graphics\Farm Shots\13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4764"/>
            <a:ext cx="9144000" cy="242887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4"/>
          <p:cNvGrpSpPr>
            <a:grpSpLocks noChangeAspect="1"/>
          </p:cNvGrpSpPr>
          <p:nvPr/>
        </p:nvGrpSpPr>
        <p:grpSpPr bwMode="auto">
          <a:xfrm>
            <a:off x="881063" y="2424113"/>
            <a:ext cx="5907088" cy="1470025"/>
            <a:chOff x="555" y="1527"/>
            <a:chExt cx="3721" cy="926"/>
          </a:xfrm>
        </p:grpSpPr>
        <p:sp>
          <p:nvSpPr>
            <p:cNvPr id="9" name="Freeform 5"/>
            <p:cNvSpPr>
              <a:spLocks/>
            </p:cNvSpPr>
            <p:nvPr/>
          </p:nvSpPr>
          <p:spPr bwMode="auto">
            <a:xfrm>
              <a:off x="555" y="1527"/>
              <a:ext cx="59" cy="600"/>
            </a:xfrm>
            <a:custGeom>
              <a:avLst/>
              <a:gdLst>
                <a:gd name="T0" fmla="*/ 0 h 1520"/>
                <a:gd name="T1" fmla="*/ 0 h 1520"/>
                <a:gd name="T2" fmla="*/ 1520 h 1520"/>
              </a:gdLst>
              <a:ahLst/>
              <a:cxnLst>
                <a:cxn ang="0">
                  <a:pos x="0" y="T0"/>
                </a:cxn>
                <a:cxn ang="0">
                  <a:pos x="0" y="T1"/>
                </a:cxn>
                <a:cxn ang="0">
                  <a:pos x="0" y="T2"/>
                </a:cxn>
              </a:cxnLst>
              <a:rect l="0" t="0" r="r" b="b"/>
              <a:pathLst>
                <a:path h="1520">
                  <a:moveTo>
                    <a:pt x="0" y="0"/>
                  </a:moveTo>
                  <a:lnTo>
                    <a:pt x="0" y="0"/>
                  </a:lnTo>
                  <a:lnTo>
                    <a:pt x="0" y="152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2513" y="2127"/>
              <a:ext cx="29" cy="29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2485" y="2389"/>
              <a:ext cx="64"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4240" y="2127"/>
              <a:ext cx="29" cy="299"/>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4211" y="2389"/>
              <a:ext cx="65" cy="64"/>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7"/>
          <p:cNvSpPr>
            <a:spLocks/>
          </p:cNvSpPr>
          <p:nvPr/>
        </p:nvSpPr>
        <p:spPr bwMode="auto">
          <a:xfrm flipH="1">
            <a:off x="1340325" y="3376614"/>
            <a:ext cx="46038" cy="472516"/>
          </a:xfrm>
          <a:custGeom>
            <a:avLst/>
            <a:gdLst>
              <a:gd name="T0" fmla="*/ 0 h 856"/>
              <a:gd name="T1" fmla="*/ 0 h 856"/>
              <a:gd name="T2" fmla="*/ 856 h 856"/>
            </a:gdLst>
            <a:ahLst/>
            <a:cxnLst>
              <a:cxn ang="0">
                <a:pos x="0" y="T0"/>
              </a:cxn>
              <a:cxn ang="0">
                <a:pos x="0" y="T1"/>
              </a:cxn>
              <a:cxn ang="0">
                <a:pos x="0" y="T2"/>
              </a:cxn>
            </a:cxnLst>
            <a:rect l="0" t="0" r="r" b="b"/>
            <a:pathLst>
              <a:path h="856">
                <a:moveTo>
                  <a:pt x="0" y="0"/>
                </a:moveTo>
                <a:lnTo>
                  <a:pt x="0" y="0"/>
                </a:lnTo>
                <a:lnTo>
                  <a:pt x="0" y="856"/>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1343184" y="3795247"/>
            <a:ext cx="101600" cy="101600"/>
          </a:xfrm>
          <a:custGeom>
            <a:avLst/>
            <a:gdLst>
              <a:gd name="T0" fmla="*/ 53 w 107"/>
              <a:gd name="T1" fmla="*/ 106 h 106"/>
              <a:gd name="T2" fmla="*/ 53 w 107"/>
              <a:gd name="T3" fmla="*/ 106 h 106"/>
              <a:gd name="T4" fmla="*/ 107 w 107"/>
              <a:gd name="T5" fmla="*/ 53 h 106"/>
              <a:gd name="T6" fmla="*/ 53 w 107"/>
              <a:gd name="T7" fmla="*/ 0 h 106"/>
              <a:gd name="T8" fmla="*/ 0 w 107"/>
              <a:gd name="T9" fmla="*/ 53 h 106"/>
              <a:gd name="T10" fmla="*/ 53 w 107"/>
              <a:gd name="T11" fmla="*/ 106 h 106"/>
            </a:gdLst>
            <a:ahLst/>
            <a:cxnLst>
              <a:cxn ang="0">
                <a:pos x="T0" y="T1"/>
              </a:cxn>
              <a:cxn ang="0">
                <a:pos x="T2" y="T3"/>
              </a:cxn>
              <a:cxn ang="0">
                <a:pos x="T4" y="T5"/>
              </a:cxn>
              <a:cxn ang="0">
                <a:pos x="T6" y="T7"/>
              </a:cxn>
              <a:cxn ang="0">
                <a:pos x="T8" y="T9"/>
              </a:cxn>
              <a:cxn ang="0">
                <a:pos x="T10" y="T11"/>
              </a:cxn>
            </a:cxnLst>
            <a:rect l="0" t="0" r="r" b="b"/>
            <a:pathLst>
              <a:path w="107" h="106">
                <a:moveTo>
                  <a:pt x="53" y="106"/>
                </a:moveTo>
                <a:lnTo>
                  <a:pt x="53" y="106"/>
                </a:lnTo>
                <a:cubicBezTo>
                  <a:pt x="83" y="106"/>
                  <a:pt x="107" y="83"/>
                  <a:pt x="107" y="53"/>
                </a:cubicBezTo>
                <a:cubicBezTo>
                  <a:pt x="107" y="24"/>
                  <a:pt x="83" y="0"/>
                  <a:pt x="53" y="0"/>
                </a:cubicBezTo>
                <a:cubicBezTo>
                  <a:pt x="24" y="0"/>
                  <a:pt x="0" y="24"/>
                  <a:pt x="0" y="53"/>
                </a:cubicBezTo>
                <a:cubicBezTo>
                  <a:pt x="0" y="83"/>
                  <a:pt x="24" y="106"/>
                  <a:pt x="53" y="10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p:nvSpPr>
        <p:spPr bwMode="auto">
          <a:xfrm>
            <a:off x="881064" y="3376614"/>
            <a:ext cx="5851526" cy="111125"/>
          </a:xfrm>
          <a:custGeom>
            <a:avLst/>
            <a:gdLst>
              <a:gd name="T0" fmla="*/ 6129 w 6129"/>
              <a:gd name="T1" fmla="*/ 6129 w 6129"/>
              <a:gd name="T2" fmla="*/ 0 w 6129"/>
            </a:gdLst>
            <a:ahLst/>
            <a:cxnLst>
              <a:cxn ang="0">
                <a:pos x="T0" y="0"/>
              </a:cxn>
              <a:cxn ang="0">
                <a:pos x="T1" y="0"/>
              </a:cxn>
              <a:cxn ang="0">
                <a:pos x="T2" y="0"/>
              </a:cxn>
            </a:cxnLst>
            <a:rect l="0" t="0" r="r" b="b"/>
            <a:pathLst>
              <a:path w="6129">
                <a:moveTo>
                  <a:pt x="6129" y="0"/>
                </a:moveTo>
                <a:lnTo>
                  <a:pt x="6129" y="0"/>
                </a:lnTo>
                <a:lnTo>
                  <a:pt x="0" y="0"/>
                </a:lnTo>
              </a:path>
            </a:pathLst>
          </a:custGeom>
          <a:noFill/>
          <a:ln w="25400" cap="flat">
            <a:solidFill>
              <a:srgbClr val="FEFE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Subtitle 2"/>
          <p:cNvSpPr txBox="1">
            <a:spLocks/>
          </p:cNvSpPr>
          <p:nvPr/>
        </p:nvSpPr>
        <p:spPr>
          <a:xfrm>
            <a:off x="1005254" y="2951658"/>
            <a:ext cx="5697308" cy="36148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t>CAPACITY</a:t>
            </a:r>
            <a:r>
              <a:rPr lang="en-US" sz="1600" b="1" spc="160" dirty="0"/>
              <a:t> </a:t>
            </a:r>
            <a:r>
              <a:rPr lang="en-US" sz="1600" b="1" dirty="0"/>
              <a:t>EXPANSION</a:t>
            </a:r>
          </a:p>
        </p:txBody>
      </p:sp>
    </p:spTree>
    <p:extLst>
      <p:ext uri="{BB962C8B-B14F-4D97-AF65-F5344CB8AC3E}">
        <p14:creationId xmlns:p14="http://schemas.microsoft.com/office/powerpoint/2010/main" val="2591807435"/>
      </p:ext>
    </p:extLst>
  </p:cSld>
  <p:clrMapOvr>
    <a:masterClrMapping/>
  </p:clrMapOvr>
</p:sld>
</file>

<file path=ppt/theme/theme1.xml><?xml version="1.0" encoding="utf-8"?>
<a:theme xmlns:a="http://schemas.openxmlformats.org/drawingml/2006/main" name="alga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algaehealth.thmx</Template>
  <TotalTime>9597</TotalTime>
  <Words>2924</Words>
  <Application>Microsoft Office PowerPoint</Application>
  <PresentationFormat>On-screen Show (4:3)</PresentationFormat>
  <Paragraphs>407</Paragraphs>
  <Slides>64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SimSun</vt:lpstr>
      <vt:lpstr>Arial</vt:lpstr>
      <vt:lpstr>Avenir Book</vt:lpstr>
      <vt:lpstr>Avenir Heavy</vt:lpstr>
      <vt:lpstr>Calibri</vt:lpstr>
      <vt:lpstr>Calibri Light</vt:lpstr>
      <vt:lpstr>algaehealth</vt:lpstr>
      <vt:lpstr>PowerPoint Presentation</vt:lpstr>
      <vt:lpstr>PowerPoint Presentation</vt:lpstr>
      <vt:lpstr>PowerPoint Presentation</vt:lpstr>
      <vt:lpstr>YOU CAN FEEL</vt:lpstr>
      <vt:lpstr>OUR COMPANY</vt:lpstr>
      <vt:lpstr>OUR COMPANY</vt:lpstr>
      <vt:lpstr>PowerPoint Presentation</vt:lpstr>
      <vt:lpstr>OUR FARM</vt:lpstr>
      <vt:lpstr>OUR FARM</vt:lpstr>
      <vt:lpstr>OUR FARM</vt:lpstr>
      <vt:lpstr>OUR FARM</vt:lpstr>
      <vt:lpstr>OUR FARM</vt:lpstr>
      <vt:lpstr>OUR PRODUCT</vt:lpstr>
      <vt:lpstr>OUR PRODUCT</vt:lpstr>
      <vt:lpstr>OUR PRODUCT</vt:lpstr>
      <vt:lpstr>OUR PRODUCT</vt:lpstr>
      <vt:lpstr>OUR PRODUCT</vt:lpstr>
      <vt:lpstr>OUR PRODUCT</vt:lpstr>
      <vt:lpstr>OUR PRODUCT</vt:lpstr>
      <vt:lpstr>OUR PRODUCT</vt:lpstr>
      <vt:lpstr>PRODUCTS FROM NON-NAXA SUPPLIERS</vt:lpstr>
      <vt:lpstr>MAJOR DIFFERENCES FROM  SYNTHETIC ASTAXANTHIN </vt:lpstr>
      <vt:lpstr>SHAPE MATTERS</vt:lpstr>
      <vt:lpstr>ALGAEHEALTH FIRSTS</vt:lpstr>
      <vt:lpstr>ALGAEHEALTH DOES NOT COMPETE WITH OUR CUSTOMERS</vt:lpstr>
      <vt:lpstr>WHAT IS ASTAXANTHIN?</vt:lpstr>
      <vt:lpstr>CHEMICAL STRUCTURE</vt:lpstr>
      <vt:lpstr>ORIGINALLY USED FOR ANIMAL FEEDS</vt:lpstr>
      <vt:lpstr>SAFETY OF NATURAL ASTAXANTHIN</vt:lpstr>
      <vt:lpstr>PowerPoint Presentation</vt:lpstr>
      <vt:lpstr>ASTAZINE® PROPRIETARY RESEARCH</vt:lpstr>
      <vt:lpstr>PowerPoint Presentation</vt:lpstr>
      <vt:lpstr>PowerPoint Presentation</vt:lpstr>
      <vt:lpstr>WORLD’S STRONGEST NATURAL ANTIOXIDANT</vt:lpstr>
      <vt:lpstr>WORLD’S HIGHEST QUALITY ANTIOXIDANT</vt:lpstr>
      <vt:lpstr>1. WORLD’S HIGHEST     QUALITY ANTIOXIDANT</vt:lpstr>
      <vt:lpstr>2. WORLD’S HIGHEST     QUALITY ANTIOXIDANT</vt:lpstr>
      <vt:lpstr>3. WORLD’S HIGHEST     QUALITY ANTIOXIDANT</vt:lpstr>
      <vt:lpstr>4. WORLD’S HIGHEST     QUALITY ANTIOXIDANT</vt:lpstr>
      <vt:lpstr>5. WORLD’S HIGHEST     QUALITY ANTIOXIDANT</vt:lpstr>
      <vt:lpstr>6. WORLD’S HIGHEST     QUALITY ANTIOXIDANT</vt:lpstr>
      <vt:lpstr>SAFE &amp; NATURAL ANTI-INFLAMMATORY</vt:lpstr>
      <vt:lpstr>PowerPoint Presentation</vt:lpstr>
      <vt:lpstr>SAFE &amp; NATURAL ANTI-INFLAMMATORY</vt:lpstr>
      <vt:lpstr>EYE HEALTH</vt:lpstr>
      <vt:lpstr>BRAIN HEALTH</vt:lpstr>
      <vt:lpstr>SKIN HEALTH &amp; UV PROTECTION</vt:lpstr>
      <vt:lpstr>“BEAUTY FROM WITHIN” </vt:lpstr>
      <vt:lpstr>TOPICAL BENEFITS OF ASTAXANTHIN</vt:lpstr>
      <vt:lpstr>PowerPoint Presentation</vt:lpstr>
      <vt:lpstr>THE ATHLETE’S DOZEN</vt:lpstr>
      <vt:lpstr>STUDY SPONSORED BY GATORADE® IN COMPETITIVE CYCLISTS</vt:lpstr>
      <vt:lpstr>CARDIOVASCULAR HEALTH</vt:lpstr>
      <vt:lpstr>CARDIOVASCULAR HEALTH</vt:lpstr>
      <vt:lpstr>IMMUNE MODULATION</vt:lpstr>
      <vt:lpstr>MALE FERTILITY</vt:lpstr>
      <vt:lpstr>ANTI-AGING &amp; CELLULAR HEALTH</vt:lpstr>
      <vt:lpstr>EMERGING RESEARCH</vt:lpstr>
      <vt:lpstr>ASTAZINE® PRODUCT FORMATS</vt:lpstr>
      <vt:lpstr>PowerPoint Presentation</vt:lpstr>
      <vt:lpstr>STRUCTURE FUNCTION CLAIMS</vt:lpstr>
      <vt:lpstr>REPEAT BUSINESS</vt:lpstr>
      <vt:lpstr>MARKETING ASSISTANCE</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Ganimede</dc:creator>
  <cp:lastModifiedBy>Bob Capelli</cp:lastModifiedBy>
  <cp:revision>1050</cp:revision>
  <dcterms:created xsi:type="dcterms:W3CDTF">2018-02-09T13:22:13Z</dcterms:created>
  <dcterms:modified xsi:type="dcterms:W3CDTF">2019-05-01T20:59:54Z</dcterms:modified>
</cp:coreProperties>
</file>